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48"/>
  </p:notesMasterIdLst>
  <p:handoutMasterIdLst>
    <p:handoutMasterId r:id="rId49"/>
  </p:handoutMasterIdLst>
  <p:sldIdLst>
    <p:sldId id="256" r:id="rId2"/>
    <p:sldId id="296" r:id="rId3"/>
    <p:sldId id="294" r:id="rId4"/>
    <p:sldId id="297" r:id="rId5"/>
    <p:sldId id="298" r:id="rId6"/>
    <p:sldId id="335" r:id="rId7"/>
    <p:sldId id="336" r:id="rId8"/>
    <p:sldId id="337" r:id="rId9"/>
    <p:sldId id="299" r:id="rId10"/>
    <p:sldId id="300" r:id="rId11"/>
    <p:sldId id="301" r:id="rId12"/>
    <p:sldId id="303" r:id="rId13"/>
    <p:sldId id="305" r:id="rId14"/>
    <p:sldId id="306" r:id="rId15"/>
    <p:sldId id="307" r:id="rId16"/>
    <p:sldId id="308" r:id="rId17"/>
    <p:sldId id="309" r:id="rId18"/>
    <p:sldId id="310" r:id="rId19"/>
    <p:sldId id="311" r:id="rId20"/>
    <p:sldId id="312" r:id="rId21"/>
    <p:sldId id="313" r:id="rId22"/>
    <p:sldId id="314" r:id="rId23"/>
    <p:sldId id="315" r:id="rId24"/>
    <p:sldId id="316" r:id="rId25"/>
    <p:sldId id="317" r:id="rId26"/>
    <p:sldId id="338" r:id="rId27"/>
    <p:sldId id="318" r:id="rId28"/>
    <p:sldId id="319" r:id="rId29"/>
    <p:sldId id="320" r:id="rId30"/>
    <p:sldId id="321" r:id="rId31"/>
    <p:sldId id="322" r:id="rId32"/>
    <p:sldId id="323" r:id="rId33"/>
    <p:sldId id="324" r:id="rId34"/>
    <p:sldId id="325" r:id="rId35"/>
    <p:sldId id="331" r:id="rId36"/>
    <p:sldId id="326" r:id="rId37"/>
    <p:sldId id="327" r:id="rId38"/>
    <p:sldId id="328" r:id="rId39"/>
    <p:sldId id="339" r:id="rId40"/>
    <p:sldId id="340" r:id="rId41"/>
    <p:sldId id="341" r:id="rId42"/>
    <p:sldId id="332" r:id="rId43"/>
    <p:sldId id="342" r:id="rId44"/>
    <p:sldId id="333" r:id="rId45"/>
    <p:sldId id="334" r:id="rId46"/>
    <p:sldId id="330"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y Lasky" initials="TL" lastIdx="1" clrIdx="0">
    <p:extLst>
      <p:ext uri="{19B8F6BF-5375-455C-9EA6-DF929625EA0E}">
        <p15:presenceInfo xmlns:p15="http://schemas.microsoft.com/office/powerpoint/2012/main" userId="S-1-5-21-3516884288-2819916808-3028616173-621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5F42"/>
    <a:srgbClr val="AA6F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051E55-D274-4E38-9240-872D95A4A987}" v="9" dt="2021-10-22T21:11:00.0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03" autoAdjust="0"/>
    <p:restoredTop sz="94660"/>
  </p:normalViewPr>
  <p:slideViewPr>
    <p:cSldViewPr snapToGrid="0">
      <p:cViewPr varScale="1">
        <p:scale>
          <a:sx n="95" d="100"/>
          <a:sy n="95" d="100"/>
        </p:scale>
        <p:origin x="154" y="72"/>
      </p:cViewPr>
      <p:guideLst/>
    </p:cSldViewPr>
  </p:slid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2A95E2-11EA-4755-BE25-28C5E6DA33A9}" type="datetimeFigureOut">
              <a:rPr lang="en-US" smtClean="0"/>
              <a:t>1/28/2022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DC096FD-31CB-48CF-B26C-BCB105D9D72E}" type="slidenum">
              <a:rPr lang="en-US" smtClean="0"/>
              <a:t>‹#›</a:t>
            </a:fld>
            <a:endParaRPr lang="en-US" dirty="0"/>
          </a:p>
        </p:txBody>
      </p:sp>
    </p:spTree>
    <p:extLst>
      <p:ext uri="{BB962C8B-B14F-4D97-AF65-F5344CB8AC3E}">
        <p14:creationId xmlns:p14="http://schemas.microsoft.com/office/powerpoint/2010/main" val="13644630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7E4A36-09B8-4A22-97FA-CF8C8F75671A}" type="datetimeFigureOut">
              <a:rPr lang="en-US" smtClean="0"/>
              <a:t>1/28/2022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F70DE4-03C6-42D6-B9C0-E571A5E715E6}" type="slidenum">
              <a:rPr lang="en-US" smtClean="0"/>
              <a:t>‹#›</a:t>
            </a:fld>
            <a:endParaRPr lang="en-US" dirty="0"/>
          </a:p>
        </p:txBody>
      </p:sp>
    </p:spTree>
    <p:extLst>
      <p:ext uri="{BB962C8B-B14F-4D97-AF65-F5344CB8AC3E}">
        <p14:creationId xmlns:p14="http://schemas.microsoft.com/office/powerpoint/2010/main" val="2200328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AF38E64-8409-4814-833B-784F008C42FA}" type="datetimeFigureOut">
              <a:rPr lang="en-US" smtClean="0"/>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703C57-805B-4224-AC04-B45C8B44E153}" type="slidenum">
              <a:rPr lang="en-US" smtClean="0"/>
              <a:t>‹#›</a:t>
            </a:fld>
            <a:endParaRPr lang="en-US" dirty="0"/>
          </a:p>
        </p:txBody>
      </p:sp>
    </p:spTree>
    <p:extLst>
      <p:ext uri="{BB962C8B-B14F-4D97-AF65-F5344CB8AC3E}">
        <p14:creationId xmlns:p14="http://schemas.microsoft.com/office/powerpoint/2010/main" val="1505796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F38E64-8409-4814-833B-784F008C42FA}" type="datetimeFigureOut">
              <a:rPr lang="en-US" smtClean="0"/>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703C57-805B-4224-AC04-B45C8B44E153}" type="slidenum">
              <a:rPr lang="en-US" smtClean="0"/>
              <a:t>‹#›</a:t>
            </a:fld>
            <a:endParaRPr lang="en-US" dirty="0"/>
          </a:p>
        </p:txBody>
      </p:sp>
    </p:spTree>
    <p:extLst>
      <p:ext uri="{BB962C8B-B14F-4D97-AF65-F5344CB8AC3E}">
        <p14:creationId xmlns:p14="http://schemas.microsoft.com/office/powerpoint/2010/main" val="1715333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F38E64-8409-4814-833B-784F008C42FA}" type="datetimeFigureOut">
              <a:rPr lang="en-US" smtClean="0"/>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703C57-805B-4224-AC04-B45C8B44E153}" type="slidenum">
              <a:rPr lang="en-US" smtClean="0"/>
              <a:t>‹#›</a:t>
            </a:fld>
            <a:endParaRPr lang="en-US" dirty="0"/>
          </a:p>
        </p:txBody>
      </p:sp>
    </p:spTree>
    <p:extLst>
      <p:ext uri="{BB962C8B-B14F-4D97-AF65-F5344CB8AC3E}">
        <p14:creationId xmlns:p14="http://schemas.microsoft.com/office/powerpoint/2010/main" val="2143338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F38E64-8409-4814-833B-784F008C42FA}" type="datetimeFigureOut">
              <a:rPr lang="en-US" smtClean="0"/>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703C57-805B-4224-AC04-B45C8B44E153}" type="slidenum">
              <a:rPr lang="en-US" smtClean="0"/>
              <a:t>‹#›</a:t>
            </a:fld>
            <a:endParaRPr lang="en-US" dirty="0"/>
          </a:p>
        </p:txBody>
      </p:sp>
    </p:spTree>
    <p:extLst>
      <p:ext uri="{BB962C8B-B14F-4D97-AF65-F5344CB8AC3E}">
        <p14:creationId xmlns:p14="http://schemas.microsoft.com/office/powerpoint/2010/main" val="2706052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F38E64-8409-4814-833B-784F008C42FA}" type="datetimeFigureOut">
              <a:rPr lang="en-US" smtClean="0"/>
              <a:t>1/28/2022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703C57-805B-4224-AC04-B45C8B44E153}" type="slidenum">
              <a:rPr lang="en-US" smtClean="0"/>
              <a:t>‹#›</a:t>
            </a:fld>
            <a:endParaRPr lang="en-US" dirty="0"/>
          </a:p>
        </p:txBody>
      </p:sp>
    </p:spTree>
    <p:extLst>
      <p:ext uri="{BB962C8B-B14F-4D97-AF65-F5344CB8AC3E}">
        <p14:creationId xmlns:p14="http://schemas.microsoft.com/office/powerpoint/2010/main" val="3504368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F38E64-8409-4814-833B-784F008C42FA}" type="datetimeFigureOut">
              <a:rPr lang="en-US" smtClean="0"/>
              <a:t>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703C57-805B-4224-AC04-B45C8B44E153}" type="slidenum">
              <a:rPr lang="en-US" smtClean="0"/>
              <a:t>‹#›</a:t>
            </a:fld>
            <a:endParaRPr lang="en-US" dirty="0"/>
          </a:p>
        </p:txBody>
      </p:sp>
    </p:spTree>
    <p:extLst>
      <p:ext uri="{BB962C8B-B14F-4D97-AF65-F5344CB8AC3E}">
        <p14:creationId xmlns:p14="http://schemas.microsoft.com/office/powerpoint/2010/main" val="2570327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F38E64-8409-4814-833B-784F008C42FA}" type="datetimeFigureOut">
              <a:rPr lang="en-US" smtClean="0"/>
              <a:t>1/28/2022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E703C57-805B-4224-AC04-B45C8B44E153}" type="slidenum">
              <a:rPr lang="en-US" smtClean="0"/>
              <a:t>‹#›</a:t>
            </a:fld>
            <a:endParaRPr lang="en-US" dirty="0"/>
          </a:p>
        </p:txBody>
      </p:sp>
    </p:spTree>
    <p:extLst>
      <p:ext uri="{BB962C8B-B14F-4D97-AF65-F5344CB8AC3E}">
        <p14:creationId xmlns:p14="http://schemas.microsoft.com/office/powerpoint/2010/main" val="1071786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F38E64-8409-4814-833B-784F008C42FA}" type="datetimeFigureOut">
              <a:rPr lang="en-US" smtClean="0"/>
              <a:t>1/28/2022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E703C57-805B-4224-AC04-B45C8B44E153}" type="slidenum">
              <a:rPr lang="en-US" smtClean="0"/>
              <a:t>‹#›</a:t>
            </a:fld>
            <a:endParaRPr lang="en-US" dirty="0"/>
          </a:p>
        </p:txBody>
      </p:sp>
    </p:spTree>
    <p:extLst>
      <p:ext uri="{BB962C8B-B14F-4D97-AF65-F5344CB8AC3E}">
        <p14:creationId xmlns:p14="http://schemas.microsoft.com/office/powerpoint/2010/main" val="1826226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F38E64-8409-4814-833B-784F008C42FA}" type="datetimeFigureOut">
              <a:rPr lang="en-US" smtClean="0"/>
              <a:t>1/28/2022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E703C57-805B-4224-AC04-B45C8B44E153}" type="slidenum">
              <a:rPr lang="en-US" smtClean="0"/>
              <a:t>‹#›</a:t>
            </a:fld>
            <a:endParaRPr lang="en-US" dirty="0"/>
          </a:p>
        </p:txBody>
      </p:sp>
    </p:spTree>
    <p:extLst>
      <p:ext uri="{BB962C8B-B14F-4D97-AF65-F5344CB8AC3E}">
        <p14:creationId xmlns:p14="http://schemas.microsoft.com/office/powerpoint/2010/main" val="1154328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F38E64-8409-4814-833B-784F008C42FA}" type="datetimeFigureOut">
              <a:rPr lang="en-US" smtClean="0"/>
              <a:t>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703C57-805B-4224-AC04-B45C8B44E153}" type="slidenum">
              <a:rPr lang="en-US" smtClean="0"/>
              <a:t>‹#›</a:t>
            </a:fld>
            <a:endParaRPr lang="en-US" dirty="0"/>
          </a:p>
        </p:txBody>
      </p:sp>
    </p:spTree>
    <p:extLst>
      <p:ext uri="{BB962C8B-B14F-4D97-AF65-F5344CB8AC3E}">
        <p14:creationId xmlns:p14="http://schemas.microsoft.com/office/powerpoint/2010/main" val="2801006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F38E64-8409-4814-833B-784F008C42FA}" type="datetimeFigureOut">
              <a:rPr lang="en-US" smtClean="0"/>
              <a:t>1/28/2022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703C57-805B-4224-AC04-B45C8B44E153}" type="slidenum">
              <a:rPr lang="en-US" smtClean="0"/>
              <a:t>‹#›</a:t>
            </a:fld>
            <a:endParaRPr lang="en-US" dirty="0"/>
          </a:p>
        </p:txBody>
      </p:sp>
    </p:spTree>
    <p:extLst>
      <p:ext uri="{BB962C8B-B14F-4D97-AF65-F5344CB8AC3E}">
        <p14:creationId xmlns:p14="http://schemas.microsoft.com/office/powerpoint/2010/main" val="2935788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F38E64-8409-4814-833B-784F008C42FA}" type="datetimeFigureOut">
              <a:rPr lang="en-US" smtClean="0"/>
              <a:t>1/28/2022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703C57-805B-4224-AC04-B45C8B44E153}" type="slidenum">
              <a:rPr lang="en-US" smtClean="0"/>
              <a:t>‹#›</a:t>
            </a:fld>
            <a:endParaRPr lang="en-US" dirty="0"/>
          </a:p>
        </p:txBody>
      </p:sp>
    </p:spTree>
    <p:extLst>
      <p:ext uri="{BB962C8B-B14F-4D97-AF65-F5344CB8AC3E}">
        <p14:creationId xmlns:p14="http://schemas.microsoft.com/office/powerpoint/2010/main" val="7493925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mailto:talasky@ucdavis.edu" TargetMode="External"/><Relationship Id="rId5" Type="http://schemas.openxmlformats.org/officeDocument/2006/relationships/hyperlink" Target="mailto:greg.waidley@ctcandassociates.com" TargetMode="External"/><Relationship Id="rId4" Type="http://schemas.openxmlformats.org/officeDocument/2006/relationships/hyperlink" Target="mailto:dmcbroom@mt.gov" TargetMode="Externa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clearroads.org/download/decision-support-tool-2/" TargetMode="External"/><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jp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8.png"/><Relationship Id="rId5" Type="http://schemas.openxmlformats.org/officeDocument/2006/relationships/image" Target="../media/image2.jp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9.png"/><Relationship Id="rId5" Type="http://schemas.openxmlformats.org/officeDocument/2006/relationships/image" Target="../media/image2.jp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slide" Target="slide33.xml"/><Relationship Id="rId3" Type="http://schemas.openxmlformats.org/officeDocument/2006/relationships/slideLayout" Target="../slideLayouts/slideLayout2.xml"/><Relationship Id="rId7" Type="http://schemas.openxmlformats.org/officeDocument/2006/relationships/audio" Target="../media/audio1.wav"/><Relationship Id="rId12" Type="http://schemas.openxmlformats.org/officeDocument/2006/relationships/slide" Target="slide29.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slide" Target="slide5.xml"/><Relationship Id="rId11" Type="http://schemas.openxmlformats.org/officeDocument/2006/relationships/hyperlink" Target="DST%20Support%20File-4_Plow%20Config%20Data.pptx" TargetMode="External"/><Relationship Id="rId5" Type="http://schemas.openxmlformats.org/officeDocument/2006/relationships/image" Target="../media/image2.jpg"/><Relationship Id="rId15" Type="http://schemas.openxmlformats.org/officeDocument/2006/relationships/image" Target="../media/image6.png"/><Relationship Id="rId10" Type="http://schemas.openxmlformats.org/officeDocument/2006/relationships/slide" Target="slide25.xml"/><Relationship Id="rId4" Type="http://schemas.openxmlformats.org/officeDocument/2006/relationships/image" Target="../media/image4.png"/><Relationship Id="rId9" Type="http://schemas.openxmlformats.org/officeDocument/2006/relationships/slide" Target="slide17.xml"/><Relationship Id="rId14" Type="http://schemas.openxmlformats.org/officeDocument/2006/relationships/slide" Target="slide37.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33.png"/><Relationship Id="rId5" Type="http://schemas.openxmlformats.org/officeDocument/2006/relationships/image" Target="../media/image2.jp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34.png"/><Relationship Id="rId5" Type="http://schemas.openxmlformats.org/officeDocument/2006/relationships/image" Target="../media/image2.jp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2.jpg"/><Relationship Id="rId7" Type="http://schemas.openxmlformats.org/officeDocument/2006/relationships/image" Target="../media/image38.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g"/><Relationship Id="rId9" Type="http://schemas.openxmlformats.org/officeDocument/2006/relationships/image" Target="../media/image40.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41.png"/><Relationship Id="rId5" Type="http://schemas.openxmlformats.org/officeDocument/2006/relationships/image" Target="../media/image2.jp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43.png"/><Relationship Id="rId5" Type="http://schemas.openxmlformats.org/officeDocument/2006/relationships/image" Target="../media/image2.jp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45.jpg"/><Relationship Id="rId4" Type="http://schemas.openxmlformats.org/officeDocument/2006/relationships/image" Target="../media/image4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48.jpg"/><Relationship Id="rId5" Type="http://schemas.openxmlformats.org/officeDocument/2006/relationships/image" Target="../media/image47.jpeg"/><Relationship Id="rId4" Type="http://schemas.openxmlformats.org/officeDocument/2006/relationships/image" Target="../media/image46.jpg"/></Relationships>
</file>

<file path=ppt/slides/_rels/slide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49.jp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50.png"/><Relationship Id="rId5" Type="http://schemas.openxmlformats.org/officeDocument/2006/relationships/image" Target="../media/image2.jp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2.jp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g"/><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5875" y="1241660"/>
            <a:ext cx="9144000" cy="1357162"/>
          </a:xfrm>
        </p:spPr>
        <p:txBody>
          <a:bodyPr>
            <a:normAutofit fontScale="90000"/>
          </a:bodyPr>
          <a:lstStyle/>
          <a:p>
            <a:pPr>
              <a:spcBef>
                <a:spcPts val="1200"/>
              </a:spcBef>
              <a:spcAft>
                <a:spcPts val="1200"/>
              </a:spcAft>
            </a:pPr>
            <a:r>
              <a:rPr lang="en-US" sz="4800" b="1" dirty="0">
                <a:solidFill>
                  <a:schemeClr val="accent5">
                    <a:lumMod val="50000"/>
                  </a:schemeClr>
                </a:solidFill>
              </a:rPr>
              <a:t>Measuring the Efficiencies of</a:t>
            </a:r>
            <a:br>
              <a:rPr lang="en-US" sz="4800" b="1" dirty="0">
                <a:solidFill>
                  <a:schemeClr val="accent5">
                    <a:lumMod val="50000"/>
                  </a:schemeClr>
                </a:solidFill>
              </a:rPr>
            </a:br>
            <a:r>
              <a:rPr lang="en-US" sz="4800" b="1" dirty="0">
                <a:solidFill>
                  <a:schemeClr val="accent5">
                    <a:lumMod val="50000"/>
                  </a:schemeClr>
                </a:solidFill>
              </a:rPr>
              <a:t>Tow Plows and Wing Plows</a:t>
            </a:r>
            <a:endParaRPr lang="en-US" sz="2400" b="1" dirty="0">
              <a:solidFill>
                <a:schemeClr val="accent5">
                  <a:lumMod val="50000"/>
                </a:schemeClr>
              </a:solidFill>
            </a:endParaRPr>
          </a:p>
        </p:txBody>
      </p:sp>
      <p:sp>
        <p:nvSpPr>
          <p:cNvPr id="3" name="Subtitle 2"/>
          <p:cNvSpPr>
            <a:spLocks noGrp="1"/>
          </p:cNvSpPr>
          <p:nvPr>
            <p:ph type="subTitle" idx="1"/>
          </p:nvPr>
        </p:nvSpPr>
        <p:spPr>
          <a:xfrm>
            <a:off x="869090" y="5185827"/>
            <a:ext cx="10782795" cy="1689141"/>
          </a:xfrm>
        </p:spPr>
        <p:txBody>
          <a:bodyPr>
            <a:normAutofit/>
          </a:bodyPr>
          <a:lstStyle/>
          <a:p>
            <a:r>
              <a:rPr lang="en-US" sz="2000" dirty="0"/>
              <a:t>Duane Bennett and Dr. Ty Lasky</a:t>
            </a:r>
          </a:p>
          <a:p>
            <a:r>
              <a:rPr lang="en-US" sz="2000" dirty="0"/>
              <a:t>Advanced Highway Maintenance &amp; Construction Technology (AHMCT) Research Center, UC Davis</a:t>
            </a:r>
          </a:p>
          <a:p>
            <a:r>
              <a:rPr lang="en-US" sz="2000" dirty="0"/>
              <a:t>January 19, 2022</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3723140" cy="958598"/>
          </a:xfrm>
          <a:prstGeom prst="rect">
            <a:avLst/>
          </a:prstGeom>
        </p:spPr>
      </p:pic>
      <p:sp>
        <p:nvSpPr>
          <p:cNvPr id="6" name="Rectangle 5"/>
          <p:cNvSpPr/>
          <p:nvPr/>
        </p:nvSpPr>
        <p:spPr>
          <a:xfrm>
            <a:off x="3758629" y="2560939"/>
            <a:ext cx="4506298" cy="400110"/>
          </a:xfrm>
          <a:prstGeom prst="rect">
            <a:avLst/>
          </a:prstGeom>
        </p:spPr>
        <p:txBody>
          <a:bodyPr wrap="none">
            <a:spAutoFit/>
          </a:bodyPr>
          <a:lstStyle/>
          <a:p>
            <a:r>
              <a:rPr lang="en-US" sz="2000" dirty="0"/>
              <a:t>Clear Roads CR19-03, Contract # 1034818</a:t>
            </a:r>
          </a:p>
        </p:txBody>
      </p:sp>
      <p:sp>
        <p:nvSpPr>
          <p:cNvPr id="7" name="Rectangle 6"/>
          <p:cNvSpPr/>
          <p:nvPr/>
        </p:nvSpPr>
        <p:spPr>
          <a:xfrm>
            <a:off x="1244869" y="3040938"/>
            <a:ext cx="9606012" cy="1754326"/>
          </a:xfrm>
          <a:prstGeom prst="rect">
            <a:avLst/>
          </a:prstGeom>
          <a:solidFill>
            <a:schemeClr val="accent5">
              <a:lumMod val="50000"/>
            </a:schemeClr>
          </a:solidFill>
        </p:spPr>
        <p:txBody>
          <a:bodyPr wrap="square">
            <a:spAutoFit/>
          </a:bodyPr>
          <a:lstStyle/>
          <a:p>
            <a:pPr algn="ctr"/>
            <a:r>
              <a:rPr lang="en-US" sz="5400" b="1" dirty="0">
                <a:solidFill>
                  <a:schemeClr val="accent4"/>
                </a:solidFill>
              </a:rPr>
              <a:t>Tasks 10: Decision Support Tool</a:t>
            </a:r>
            <a:br>
              <a:rPr lang="en-US" sz="5400" b="1" dirty="0">
                <a:solidFill>
                  <a:schemeClr val="accent4"/>
                </a:solidFill>
              </a:rPr>
            </a:br>
            <a:r>
              <a:rPr lang="en-US" sz="5400" b="1" dirty="0">
                <a:solidFill>
                  <a:schemeClr val="accent4"/>
                </a:solidFill>
              </a:rPr>
              <a:t>User’s Guide</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1626" y="338264"/>
            <a:ext cx="1895475" cy="609600"/>
          </a:xfrm>
          <a:prstGeom prst="rect">
            <a:avLst/>
          </a:prstGeom>
        </p:spPr>
      </p:pic>
    </p:spTree>
    <p:extLst>
      <p:ext uri="{BB962C8B-B14F-4D97-AF65-F5344CB8AC3E}">
        <p14:creationId xmlns:p14="http://schemas.microsoft.com/office/powerpoint/2010/main" val="378672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 DST General Description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6" name="Rectangle 5"/>
          <p:cNvSpPr/>
          <p:nvPr/>
        </p:nvSpPr>
        <p:spPr>
          <a:xfrm>
            <a:off x="1017721" y="1498110"/>
            <a:ext cx="8188271" cy="2985433"/>
          </a:xfrm>
          <a:prstGeom prst="rect">
            <a:avLst/>
          </a:prstGeom>
        </p:spPr>
        <p:txBody>
          <a:bodyPr wrap="square">
            <a:spAutoFit/>
          </a:bodyPr>
          <a:lstStyle/>
          <a:p>
            <a:pPr indent="228600">
              <a:lnSpc>
                <a:spcPct val="130000"/>
              </a:lnSpc>
            </a:pPr>
            <a:r>
              <a:rPr lang="en-US" sz="2000" b="1" dirty="0"/>
              <a:t>What the DST does not do</a:t>
            </a:r>
          </a:p>
          <a:p>
            <a:pPr marL="285750" lvl="0" indent="-285750">
              <a:lnSpc>
                <a:spcPct val="150000"/>
              </a:lnSpc>
              <a:buFont typeface="Wingdings" panose="05000000000000000000" pitchFamily="2" charset="2"/>
              <a:buChar char="§"/>
            </a:pPr>
            <a:r>
              <a:rPr lang="en-US" sz="1600" dirty="0"/>
              <a:t>Does not explicitly solve for the best combined plow deployment grouping for the entire roadway.</a:t>
            </a:r>
          </a:p>
          <a:p>
            <a:pPr marL="285750" lvl="0" indent="-285750">
              <a:lnSpc>
                <a:spcPct val="150000"/>
              </a:lnSpc>
              <a:buFont typeface="Wingdings" panose="05000000000000000000" pitchFamily="2" charset="2"/>
              <a:buChar char="§"/>
            </a:pPr>
            <a:r>
              <a:rPr lang="en-US" sz="1600" dirty="0"/>
              <a:t>Does not arrange plows within a “most efficient” plow grouping.</a:t>
            </a:r>
          </a:p>
          <a:p>
            <a:pPr marL="285750" lvl="0" indent="-285750">
              <a:lnSpc>
                <a:spcPct val="150000"/>
              </a:lnSpc>
              <a:buFont typeface="Wingdings" panose="05000000000000000000" pitchFamily="2" charset="2"/>
              <a:buChar char="§"/>
            </a:pPr>
            <a:r>
              <a:rPr lang="en-US" sz="1600" dirty="0"/>
              <a:t>Does not calculate specific DOT plowing operating costs for specific DOT deployments.</a:t>
            </a:r>
          </a:p>
          <a:p>
            <a:pPr marL="285750" lvl="0" indent="-285750">
              <a:lnSpc>
                <a:spcPct val="150000"/>
              </a:lnSpc>
              <a:buFont typeface="Wingdings" panose="05000000000000000000" pitchFamily="2" charset="2"/>
              <a:buChar char="§"/>
            </a:pPr>
            <a:r>
              <a:rPr lang="en-US" sz="1600" dirty="0"/>
              <a:t>Does not account for uncommon or extraordinary DOT plowing applications.</a:t>
            </a:r>
          </a:p>
          <a:p>
            <a:pPr marL="285750" lvl="0" indent="-285750">
              <a:lnSpc>
                <a:spcPct val="150000"/>
              </a:lnSpc>
              <a:buFont typeface="Wingdings" panose="05000000000000000000" pitchFamily="2" charset="2"/>
              <a:buChar char="§"/>
            </a:pPr>
            <a:r>
              <a:rPr lang="en-US" sz="1600" dirty="0"/>
              <a:t>Does not configure all plows in a DOT’s fleet.</a:t>
            </a:r>
          </a:p>
          <a:p>
            <a:pPr marL="285750" lvl="0" indent="-285750">
              <a:buFont typeface="Wingdings" panose="05000000000000000000" pitchFamily="2" charset="2"/>
              <a:buChar char="§"/>
            </a:pPr>
            <a:endParaRPr lang="en-US" dirty="0"/>
          </a:p>
        </p:txBody>
      </p:sp>
    </p:spTree>
    <p:extLst>
      <p:ext uri="{BB962C8B-B14F-4D97-AF65-F5344CB8AC3E}">
        <p14:creationId xmlns:p14="http://schemas.microsoft.com/office/powerpoint/2010/main" val="4210382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 DST General Description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6" name="Rectangle 5"/>
          <p:cNvSpPr/>
          <p:nvPr/>
        </p:nvSpPr>
        <p:spPr>
          <a:xfrm>
            <a:off x="2169763" y="1064157"/>
            <a:ext cx="7020731" cy="4216539"/>
          </a:xfrm>
          <a:prstGeom prst="rect">
            <a:avLst/>
          </a:prstGeom>
        </p:spPr>
        <p:txBody>
          <a:bodyPr wrap="square">
            <a:spAutoFit/>
          </a:bodyPr>
          <a:lstStyle/>
          <a:p>
            <a:pPr>
              <a:lnSpc>
                <a:spcPct val="130000"/>
              </a:lnSpc>
            </a:pPr>
            <a:r>
              <a:rPr lang="en-US" sz="2000" b="1" u="sng" dirty="0"/>
              <a:t>Contact Information</a:t>
            </a:r>
          </a:p>
          <a:p>
            <a:r>
              <a:rPr lang="en-US" sz="1600" i="1" dirty="0"/>
              <a:t>Project champion:</a:t>
            </a:r>
            <a:endParaRPr lang="en-US" sz="1600" dirty="0"/>
          </a:p>
          <a:p>
            <a:r>
              <a:rPr lang="en-US" sz="1600" dirty="0"/>
              <a:t>Doug McBroom</a:t>
            </a:r>
          </a:p>
          <a:p>
            <a:r>
              <a:rPr lang="en-US" sz="1600" dirty="0"/>
              <a:t>Montana DOT</a:t>
            </a:r>
          </a:p>
          <a:p>
            <a:r>
              <a:rPr lang="en-US" sz="1600" u="sng" dirty="0">
                <a:hlinkClick r:id="rId4"/>
              </a:rPr>
              <a:t>dmcbroom@mt.gov</a:t>
            </a:r>
            <a:r>
              <a:rPr lang="en-US" sz="1600" dirty="0"/>
              <a:t> 406-444-6157</a:t>
            </a:r>
          </a:p>
          <a:p>
            <a:r>
              <a:rPr lang="en-US" sz="1600" dirty="0"/>
              <a:t> </a:t>
            </a:r>
          </a:p>
          <a:p>
            <a:r>
              <a:rPr lang="en-US" sz="1600" i="1" dirty="0"/>
              <a:t>Clear Roads Project Manager:</a:t>
            </a:r>
            <a:endParaRPr lang="en-US" sz="1600" dirty="0"/>
          </a:p>
          <a:p>
            <a:r>
              <a:rPr lang="en-US" sz="1600" dirty="0"/>
              <a:t>Greg Waidley</a:t>
            </a:r>
          </a:p>
          <a:p>
            <a:r>
              <a:rPr lang="en-US" sz="1600" dirty="0"/>
              <a:t>CTC &amp; Associates</a:t>
            </a:r>
          </a:p>
          <a:p>
            <a:r>
              <a:rPr lang="en-US" sz="1600" u="sng" dirty="0">
                <a:hlinkClick r:id="rId5"/>
              </a:rPr>
              <a:t>greg.waidley@ctcandassociates.com</a:t>
            </a:r>
            <a:r>
              <a:rPr lang="en-US" sz="1600" dirty="0"/>
              <a:t> 608-490-0552</a:t>
            </a:r>
          </a:p>
          <a:p>
            <a:endParaRPr lang="en-US" sz="1600" dirty="0"/>
          </a:p>
          <a:p>
            <a:r>
              <a:rPr lang="en-US" sz="1600" i="1" dirty="0"/>
              <a:t>Project Principal Investigator</a:t>
            </a:r>
            <a:endParaRPr lang="en-US" sz="1600" dirty="0"/>
          </a:p>
          <a:p>
            <a:r>
              <a:rPr lang="en-US" sz="1600" dirty="0"/>
              <a:t>Ty Lasky</a:t>
            </a:r>
          </a:p>
          <a:p>
            <a:r>
              <a:rPr lang="en-US" sz="1600" dirty="0"/>
              <a:t>AHMCT Research Center</a:t>
            </a:r>
          </a:p>
          <a:p>
            <a:r>
              <a:rPr lang="en-US" sz="1600" u="sng" dirty="0">
                <a:hlinkClick r:id="rId6"/>
              </a:rPr>
              <a:t>talasky@ucdavis.edu</a:t>
            </a:r>
            <a:r>
              <a:rPr lang="en-US" sz="1600" dirty="0"/>
              <a:t> 530-752-6366</a:t>
            </a:r>
          </a:p>
          <a:p>
            <a:endParaRPr lang="en-US" dirty="0"/>
          </a:p>
        </p:txBody>
      </p:sp>
    </p:spTree>
    <p:extLst>
      <p:ext uri="{BB962C8B-B14F-4D97-AF65-F5344CB8AC3E}">
        <p14:creationId xmlns:p14="http://schemas.microsoft.com/office/powerpoint/2010/main" val="156471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4" name="TextBox 3"/>
          <p:cNvSpPr txBox="1"/>
          <p:nvPr/>
        </p:nvSpPr>
        <p:spPr>
          <a:xfrm>
            <a:off x="1918716" y="1520952"/>
            <a:ext cx="7697724" cy="584775"/>
          </a:xfrm>
          <a:prstGeom prst="rect">
            <a:avLst/>
          </a:prstGeom>
          <a:solidFill>
            <a:schemeClr val="bg1"/>
          </a:solidFill>
          <a:ln w="28575">
            <a:noFill/>
          </a:ln>
        </p:spPr>
        <p:txBody>
          <a:bodyPr wrap="square" rtlCol="0">
            <a:spAutoFit/>
          </a:bodyPr>
          <a:lstStyle/>
          <a:p>
            <a:pPr algn="ctr"/>
            <a:r>
              <a:rPr lang="en-US" sz="3200" b="1" dirty="0"/>
              <a:t>End of DST General Description Presentation</a:t>
            </a:r>
          </a:p>
        </p:txBody>
      </p:sp>
      <p:sp>
        <p:nvSpPr>
          <p:cNvPr id="5" name="TextBox 4"/>
          <p:cNvSpPr txBox="1"/>
          <p:nvPr/>
        </p:nvSpPr>
        <p:spPr>
          <a:xfrm>
            <a:off x="1240077" y="5194189"/>
            <a:ext cx="9716439" cy="461665"/>
          </a:xfrm>
          <a:prstGeom prst="rect">
            <a:avLst/>
          </a:prstGeom>
          <a:solidFill>
            <a:schemeClr val="bg2">
              <a:lumMod val="90000"/>
            </a:schemeClr>
          </a:solidFill>
          <a:ln w="28575">
            <a:noFill/>
          </a:ln>
        </p:spPr>
        <p:txBody>
          <a:bodyPr wrap="square" rtlCol="0">
            <a:spAutoFit/>
          </a:bodyPr>
          <a:lstStyle/>
          <a:p>
            <a:pPr algn="ctr"/>
            <a:r>
              <a:rPr lang="en-US" sz="2400" dirty="0"/>
              <a:t>Next presentation slide is the beginning of the DST Installation Guide section</a:t>
            </a:r>
          </a:p>
        </p:txBody>
      </p:sp>
      <p:sp>
        <p:nvSpPr>
          <p:cNvPr id="2" name="Action Button: Custom 1">
            <a:hlinkClick r:id="rId2" action="ppaction://hlinksldjump" highlightClick="1">
              <a:snd r:embed="rId3" name="click.wav"/>
            </a:hlinkClick>
          </p:cNvPr>
          <p:cNvSpPr/>
          <p:nvPr/>
        </p:nvSpPr>
        <p:spPr>
          <a:xfrm>
            <a:off x="4023360" y="2743200"/>
            <a:ext cx="3688080" cy="1546860"/>
          </a:xfrm>
          <a:prstGeom prst="actionButtonBlank">
            <a:avLst/>
          </a:prstGeom>
          <a:solidFill>
            <a:schemeClr val="accent2"/>
          </a:solidFill>
          <a:ln w="6985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Click here to return to Main Category Page</a:t>
            </a:r>
          </a:p>
        </p:txBody>
      </p:sp>
    </p:spTree>
    <p:extLst>
      <p:ext uri="{BB962C8B-B14F-4D97-AF65-F5344CB8AC3E}">
        <p14:creationId xmlns:p14="http://schemas.microsoft.com/office/powerpoint/2010/main" val="2226303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l="2231" t="12504" r="7505" b="3941"/>
          <a:stretch/>
        </p:blipFill>
        <p:spPr>
          <a:xfrm>
            <a:off x="3472635" y="1884487"/>
            <a:ext cx="3924827" cy="3502152"/>
          </a:xfrm>
          <a:prstGeom prst="rect">
            <a:avLst/>
          </a:prstGeom>
        </p:spPr>
      </p:pic>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DST Installation Guide</a:t>
            </a:r>
          </a:p>
        </p:txBody>
      </p:sp>
      <p:sp>
        <p:nvSpPr>
          <p:cNvPr id="3" name="Content Placeholder 2"/>
          <p:cNvSpPr>
            <a:spLocks noGrp="1"/>
          </p:cNvSpPr>
          <p:nvPr>
            <p:ph idx="1"/>
          </p:nvPr>
        </p:nvSpPr>
        <p:spPr>
          <a:xfrm>
            <a:off x="2066924" y="5372603"/>
            <a:ext cx="6877903" cy="1175175"/>
          </a:xfrm>
        </p:spPr>
        <p:txBody>
          <a:bodyPr>
            <a:noAutofit/>
          </a:bodyPr>
          <a:lstStyle/>
          <a:p>
            <a:pPr marL="0" indent="0" algn="ctr">
              <a:lnSpc>
                <a:spcPct val="130000"/>
              </a:lnSpc>
              <a:buNone/>
            </a:pPr>
            <a:r>
              <a:rPr lang="en-US" sz="2000" b="1" dirty="0"/>
              <a:t>The DST is available for download at…</a:t>
            </a:r>
          </a:p>
          <a:p>
            <a:pPr marL="0" indent="0" algn="ctr">
              <a:lnSpc>
                <a:spcPct val="100000"/>
              </a:lnSpc>
              <a:spcBef>
                <a:spcPts val="600"/>
              </a:spcBef>
              <a:buNone/>
            </a:pPr>
            <a:r>
              <a:rPr lang="en-US" sz="2000" u="sng" dirty="0">
                <a:hlinkClick r:id="rId3"/>
              </a:rPr>
              <a:t>https://clearroads.org/download/decision-support-tool-2/</a:t>
            </a:r>
            <a:endParaRPr lang="en-US" sz="2000" b="1" dirty="0"/>
          </a:p>
          <a:p>
            <a:pPr marL="0" indent="0" algn="ctr">
              <a:lnSpc>
                <a:spcPct val="100000"/>
              </a:lnSpc>
              <a:spcBef>
                <a:spcPts val="0"/>
              </a:spcBef>
              <a:buNone/>
            </a:pPr>
            <a:endParaRPr lang="en-US" sz="2000"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8" name="Content Placeholder 2"/>
          <p:cNvSpPr txBox="1">
            <a:spLocks/>
          </p:cNvSpPr>
          <p:nvPr/>
        </p:nvSpPr>
        <p:spPr>
          <a:xfrm>
            <a:off x="690194" y="1002058"/>
            <a:ext cx="10261611" cy="16168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28600">
              <a:lnSpc>
                <a:spcPct val="130000"/>
              </a:lnSpc>
              <a:buNone/>
            </a:pPr>
            <a:r>
              <a:rPr lang="en-US" sz="2000" b="1" dirty="0"/>
              <a:t>The Clear Roads 19-03 Plowing Efficiency Decision Support Tool (DST)</a:t>
            </a:r>
          </a:p>
          <a:p>
            <a:pPr marL="0" indent="0">
              <a:lnSpc>
                <a:spcPct val="100000"/>
              </a:lnSpc>
              <a:spcBef>
                <a:spcPts val="300"/>
              </a:spcBef>
              <a:buNone/>
            </a:pPr>
            <a:r>
              <a:rPr lang="en-US" sz="1600" dirty="0"/>
              <a:t>The DST is an Excel spreadsheet file which must be run on a computer with the Microsoft Excel 2016 application installed.</a:t>
            </a:r>
          </a:p>
        </p:txBody>
      </p:sp>
    </p:spTree>
    <p:extLst>
      <p:ext uri="{BB962C8B-B14F-4D97-AF65-F5344CB8AC3E}">
        <p14:creationId xmlns:p14="http://schemas.microsoft.com/office/powerpoint/2010/main" val="3801436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DST Installation Guide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7" name="Rectangle 6"/>
          <p:cNvSpPr/>
          <p:nvPr/>
        </p:nvSpPr>
        <p:spPr>
          <a:xfrm>
            <a:off x="607982" y="991169"/>
            <a:ext cx="6606632" cy="2823850"/>
          </a:xfrm>
          <a:prstGeom prst="rect">
            <a:avLst/>
          </a:prstGeom>
        </p:spPr>
        <p:txBody>
          <a:bodyPr wrap="square">
            <a:spAutoFit/>
          </a:bodyPr>
          <a:lstStyle/>
          <a:p>
            <a:pPr indent="228600">
              <a:lnSpc>
                <a:spcPct val="130000"/>
              </a:lnSpc>
            </a:pPr>
            <a:r>
              <a:rPr lang="en-US" sz="2000" b="1" dirty="0"/>
              <a:t>DST program launch</a:t>
            </a:r>
          </a:p>
          <a:p>
            <a:pPr>
              <a:spcBef>
                <a:spcPts val="300"/>
              </a:spcBef>
            </a:pPr>
            <a:r>
              <a:rPr lang="en-US" dirty="0"/>
              <a:t>Once the DST program is launched, the user may be confronted with a series of Excel security notices which the user must click on to accept to run the program. Which warnings are displayed depends on several factors, including Excel version and individual or organizational security settings.</a:t>
            </a:r>
          </a:p>
          <a:p>
            <a:pPr>
              <a:spcBef>
                <a:spcPts val="300"/>
              </a:spcBef>
            </a:pPr>
            <a:endParaRPr lang="en-US" dirty="0"/>
          </a:p>
          <a:p>
            <a:pPr>
              <a:spcBef>
                <a:spcPts val="300"/>
              </a:spcBef>
            </a:pPr>
            <a:r>
              <a:rPr lang="en-US" dirty="0"/>
              <a:t>Accepting the Enable Editing security warning enables the user to customize DST data.</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392" y="3993183"/>
            <a:ext cx="8598394" cy="1941573"/>
          </a:xfrm>
          <a:prstGeom prst="rect">
            <a:avLst/>
          </a:prstGeom>
        </p:spPr>
      </p:pic>
      <p:sp>
        <p:nvSpPr>
          <p:cNvPr id="11" name="Right Arrow 10"/>
          <p:cNvSpPr/>
          <p:nvPr/>
        </p:nvSpPr>
        <p:spPr>
          <a:xfrm rot="7035855">
            <a:off x="8167965" y="3961166"/>
            <a:ext cx="707391" cy="363577"/>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76856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4600" y="3480316"/>
            <a:ext cx="6353175" cy="3076575"/>
          </a:xfrm>
          <a:prstGeom prst="rect">
            <a:avLst/>
          </a:prstGeom>
        </p:spPr>
      </p:pic>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DST Installation Guide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9" name="Rectangle 8"/>
          <p:cNvSpPr/>
          <p:nvPr/>
        </p:nvSpPr>
        <p:spPr>
          <a:xfrm>
            <a:off x="961196" y="1450501"/>
            <a:ext cx="6096000" cy="1572738"/>
          </a:xfrm>
          <a:prstGeom prst="rect">
            <a:avLst/>
          </a:prstGeom>
        </p:spPr>
        <p:txBody>
          <a:bodyPr>
            <a:spAutoFit/>
          </a:bodyPr>
          <a:lstStyle/>
          <a:p>
            <a:pPr indent="228600">
              <a:lnSpc>
                <a:spcPct val="130000"/>
              </a:lnSpc>
            </a:pPr>
            <a:r>
              <a:rPr lang="en-US" sz="2000" b="1" dirty="0"/>
              <a:t>Enable Macros</a:t>
            </a:r>
          </a:p>
          <a:p>
            <a:pPr indent="228600">
              <a:lnSpc>
                <a:spcPct val="130000"/>
              </a:lnSpc>
            </a:pPr>
            <a:r>
              <a:rPr lang="en-US" dirty="0"/>
              <a:t>The DST program utilizes Visual Basic code to calculate plow grouping permutations. The user needs to click on the Enable Content security warning to enable the DST program to run.</a:t>
            </a:r>
          </a:p>
        </p:txBody>
      </p:sp>
      <p:sp>
        <p:nvSpPr>
          <p:cNvPr id="10" name="Down Arrow 9"/>
          <p:cNvSpPr/>
          <p:nvPr/>
        </p:nvSpPr>
        <p:spPr>
          <a:xfrm rot="2283114">
            <a:off x="7635762" y="3454703"/>
            <a:ext cx="408167" cy="744774"/>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52707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4" name="TextBox 3"/>
          <p:cNvSpPr txBox="1"/>
          <p:nvPr/>
        </p:nvSpPr>
        <p:spPr>
          <a:xfrm>
            <a:off x="2322576" y="1444752"/>
            <a:ext cx="7379208" cy="584775"/>
          </a:xfrm>
          <a:prstGeom prst="rect">
            <a:avLst/>
          </a:prstGeom>
          <a:solidFill>
            <a:schemeClr val="bg1"/>
          </a:solidFill>
          <a:ln w="41275" cmpd="sng">
            <a:noFill/>
          </a:ln>
        </p:spPr>
        <p:txBody>
          <a:bodyPr wrap="square" rtlCol="0">
            <a:spAutoFit/>
          </a:bodyPr>
          <a:lstStyle/>
          <a:p>
            <a:pPr algn="ctr"/>
            <a:r>
              <a:rPr lang="en-US" sz="3200" b="1" dirty="0"/>
              <a:t>End of DST Installation Guide Presentation</a:t>
            </a:r>
          </a:p>
        </p:txBody>
      </p:sp>
      <p:sp>
        <p:nvSpPr>
          <p:cNvPr id="5" name="TextBox 4"/>
          <p:cNvSpPr txBox="1"/>
          <p:nvPr/>
        </p:nvSpPr>
        <p:spPr>
          <a:xfrm>
            <a:off x="939452" y="5144651"/>
            <a:ext cx="9941908" cy="461665"/>
          </a:xfrm>
          <a:prstGeom prst="rect">
            <a:avLst/>
          </a:prstGeom>
          <a:solidFill>
            <a:schemeClr val="bg2">
              <a:lumMod val="90000"/>
            </a:schemeClr>
          </a:solidFill>
        </p:spPr>
        <p:txBody>
          <a:bodyPr wrap="square" rtlCol="0">
            <a:spAutoFit/>
          </a:bodyPr>
          <a:lstStyle/>
          <a:p>
            <a:pPr algn="ctr"/>
            <a:r>
              <a:rPr lang="en-US" sz="2400" dirty="0"/>
              <a:t>Next presentation slide is the beginning of the DST Program Overview section</a:t>
            </a:r>
          </a:p>
        </p:txBody>
      </p:sp>
      <p:sp>
        <p:nvSpPr>
          <p:cNvPr id="6" name="Action Button: Custom 5">
            <a:hlinkClick r:id="rId2" action="ppaction://hlinksldjump" highlightClick="1">
              <a:snd r:embed="rId3" name="click.wav"/>
            </a:hlinkClick>
          </p:cNvPr>
          <p:cNvSpPr/>
          <p:nvPr/>
        </p:nvSpPr>
        <p:spPr>
          <a:xfrm>
            <a:off x="3909060" y="2813659"/>
            <a:ext cx="3688080" cy="1546860"/>
          </a:xfrm>
          <a:prstGeom prst="actionButtonBlank">
            <a:avLst/>
          </a:prstGeom>
          <a:solidFill>
            <a:schemeClr val="accent2"/>
          </a:solidFill>
          <a:ln w="6985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Click here to return to Main Category Page</a:t>
            </a:r>
          </a:p>
        </p:txBody>
      </p:sp>
    </p:spTree>
    <p:extLst>
      <p:ext uri="{BB962C8B-B14F-4D97-AF65-F5344CB8AC3E}">
        <p14:creationId xmlns:p14="http://schemas.microsoft.com/office/powerpoint/2010/main" val="1444090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l="2231" t="12504" r="7505" b="3941"/>
          <a:stretch/>
        </p:blipFill>
        <p:spPr>
          <a:xfrm>
            <a:off x="6220530" y="1513127"/>
            <a:ext cx="5861621" cy="5230368"/>
          </a:xfrm>
          <a:prstGeom prst="rect">
            <a:avLst/>
          </a:prstGeom>
        </p:spPr>
      </p:pic>
      <p:sp>
        <p:nvSpPr>
          <p:cNvPr id="2" name="Title 1"/>
          <p:cNvSpPr>
            <a:spLocks noGrp="1"/>
          </p:cNvSpPr>
          <p:nvPr>
            <p:ph type="title"/>
          </p:nvPr>
        </p:nvSpPr>
        <p:spPr>
          <a:xfrm>
            <a:off x="2752825" y="249380"/>
            <a:ext cx="6968691" cy="475015"/>
          </a:xfrm>
          <a:solidFill>
            <a:schemeClr val="accent5">
              <a:lumMod val="50000"/>
            </a:schemeClr>
          </a:solidFill>
        </p:spPr>
        <p:txBody>
          <a:bodyPr>
            <a:noAutofit/>
          </a:bodyPr>
          <a:lstStyle/>
          <a:p>
            <a:pPr algn="ctr"/>
            <a:r>
              <a:rPr lang="en-US" sz="3200" dirty="0">
                <a:solidFill>
                  <a:schemeClr val="accent4"/>
                </a:solidFill>
              </a:rPr>
              <a:t>DST Program Overview</a:t>
            </a:r>
          </a:p>
        </p:txBody>
      </p:sp>
      <p:sp>
        <p:nvSpPr>
          <p:cNvPr id="3" name="Content Placeholder 2"/>
          <p:cNvSpPr>
            <a:spLocks noGrp="1"/>
          </p:cNvSpPr>
          <p:nvPr>
            <p:ph idx="1"/>
          </p:nvPr>
        </p:nvSpPr>
        <p:spPr>
          <a:xfrm>
            <a:off x="539575" y="1542883"/>
            <a:ext cx="5548991" cy="3705624"/>
          </a:xfrm>
        </p:spPr>
        <p:txBody>
          <a:bodyPr>
            <a:noAutofit/>
          </a:bodyPr>
          <a:lstStyle/>
          <a:p>
            <a:pPr marL="0" indent="0">
              <a:lnSpc>
                <a:spcPct val="130000"/>
              </a:lnSpc>
              <a:buNone/>
            </a:pPr>
            <a:r>
              <a:rPr lang="en-US" sz="2000" b="1" dirty="0"/>
              <a:t>DST program description</a:t>
            </a:r>
          </a:p>
          <a:p>
            <a:pPr marL="0" indent="0">
              <a:spcBef>
                <a:spcPts val="300"/>
              </a:spcBef>
              <a:buNone/>
            </a:pPr>
            <a:r>
              <a:rPr lang="en-US" sz="1600" dirty="0"/>
              <a:t>The DST plow efficiency calculation includes the metrics of time, level of service, labor allocation/optimization, and width of roadway cleared in a single pass. The efficiency calculation also incorporates individualized calculations for each piece of equipment including maintenance, consumables, equipment life, usage, and seasonal and operational cost data. The DST program solves for the necessary plow type(s), or combination of plow types to clear the entire width of the route at its widest and calculates the corresponding operational cost. The efficiency algorithm utilizes DOT-customizable data libraries that define the plow equipment performance and cost parameters for the six plow types as well as specific plow route roadway geometries.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7" name="TextBox 6"/>
          <p:cNvSpPr txBox="1"/>
          <p:nvPr/>
        </p:nvSpPr>
        <p:spPr>
          <a:xfrm>
            <a:off x="6328106" y="1235106"/>
            <a:ext cx="1825419" cy="307777"/>
          </a:xfrm>
          <a:prstGeom prst="rect">
            <a:avLst/>
          </a:prstGeom>
          <a:noFill/>
        </p:spPr>
        <p:txBody>
          <a:bodyPr wrap="square" rtlCol="0">
            <a:spAutoFit/>
          </a:bodyPr>
          <a:lstStyle/>
          <a:p>
            <a:r>
              <a:rPr lang="en-US" sz="1400" b="1" dirty="0">
                <a:solidFill>
                  <a:schemeClr val="tx2"/>
                </a:solidFill>
              </a:rPr>
              <a:t>User Interface Screen</a:t>
            </a:r>
          </a:p>
        </p:txBody>
      </p:sp>
    </p:spTree>
    <p:extLst>
      <p:ext uri="{BB962C8B-B14F-4D97-AF65-F5344CB8AC3E}">
        <p14:creationId xmlns:p14="http://schemas.microsoft.com/office/powerpoint/2010/main" val="1956279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DST Program Overview</a:t>
            </a:r>
          </a:p>
        </p:txBody>
      </p:sp>
      <p:sp>
        <p:nvSpPr>
          <p:cNvPr id="3" name="Content Placeholder 2"/>
          <p:cNvSpPr>
            <a:spLocks noGrp="1"/>
          </p:cNvSpPr>
          <p:nvPr>
            <p:ph idx="1"/>
          </p:nvPr>
        </p:nvSpPr>
        <p:spPr>
          <a:xfrm>
            <a:off x="666695" y="1364856"/>
            <a:ext cx="4812086" cy="3526034"/>
          </a:xfrm>
        </p:spPr>
        <p:txBody>
          <a:bodyPr>
            <a:noAutofit/>
          </a:bodyPr>
          <a:lstStyle/>
          <a:p>
            <a:pPr marL="0" indent="228600">
              <a:lnSpc>
                <a:spcPct val="100000"/>
              </a:lnSpc>
              <a:buNone/>
            </a:pPr>
            <a:r>
              <a:rPr lang="en-US" sz="2000" b="1" dirty="0"/>
              <a:t>DST program flow</a:t>
            </a:r>
          </a:p>
          <a:p>
            <a:pPr marL="0" indent="0">
              <a:lnSpc>
                <a:spcPct val="100000"/>
              </a:lnSpc>
              <a:spcBef>
                <a:spcPts val="300"/>
              </a:spcBef>
              <a:buNone/>
            </a:pPr>
            <a:r>
              <a:rPr lang="en-US" sz="1600" dirty="0"/>
              <a:t>The DST Excel program consists of several sheets which are integrated together to perform the plow efficiency analysis. The plow efficiency calculation utilizes user-customizable cost and performance data contained in several data libraries. The three main data libraries are the Plow configuration data, plow operating costs data, and the defined plow route. The defined plow route library is further comprised of route segment data and route geometry data. All the data in each of the libraries is user customizable.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4700" y="1158843"/>
            <a:ext cx="5609302" cy="5513561"/>
          </a:xfrm>
          <a:prstGeom prst="rect">
            <a:avLst/>
          </a:prstGeom>
        </p:spPr>
      </p:pic>
    </p:spTree>
    <p:extLst>
      <p:ext uri="{BB962C8B-B14F-4D97-AF65-F5344CB8AC3E}">
        <p14:creationId xmlns:p14="http://schemas.microsoft.com/office/powerpoint/2010/main" val="122663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DST Program Overview</a:t>
            </a:r>
          </a:p>
        </p:txBody>
      </p:sp>
      <p:sp>
        <p:nvSpPr>
          <p:cNvPr id="3" name="Content Placeholder 2"/>
          <p:cNvSpPr>
            <a:spLocks noGrp="1"/>
          </p:cNvSpPr>
          <p:nvPr>
            <p:ph idx="1"/>
          </p:nvPr>
        </p:nvSpPr>
        <p:spPr>
          <a:xfrm>
            <a:off x="594360" y="1281036"/>
            <a:ext cx="10538460" cy="1595922"/>
          </a:xfrm>
        </p:spPr>
        <p:txBody>
          <a:bodyPr>
            <a:noAutofit/>
          </a:bodyPr>
          <a:lstStyle/>
          <a:p>
            <a:pPr marL="0" indent="228600">
              <a:lnSpc>
                <a:spcPct val="100000"/>
              </a:lnSpc>
              <a:buNone/>
            </a:pPr>
            <a:r>
              <a:rPr lang="en-US" sz="2000" b="1" dirty="0"/>
              <a:t>Customizing the data libraries</a:t>
            </a:r>
          </a:p>
          <a:p>
            <a:pPr marL="0" indent="0">
              <a:lnSpc>
                <a:spcPct val="100000"/>
              </a:lnSpc>
              <a:spcBef>
                <a:spcPts val="300"/>
              </a:spcBef>
              <a:buNone/>
            </a:pPr>
            <a:r>
              <a:rPr lang="en-US" sz="1600" dirty="0"/>
              <a:t>On the DST User Interface screen, there are navigation arrows that take the user to the various separate cost and performance data libraries along with an arrow that takes the user to the define plow route section of the program.</a:t>
            </a:r>
          </a:p>
          <a:p>
            <a:pPr marL="0" indent="0">
              <a:lnSpc>
                <a:spcPct val="100000"/>
              </a:lnSpc>
              <a:spcBef>
                <a:spcPts val="300"/>
              </a:spcBef>
              <a:buNone/>
            </a:pPr>
            <a:r>
              <a:rPr lang="en-US" sz="1600" b="1" i="1" dirty="0"/>
              <a:t>Note: </a:t>
            </a:r>
            <a:r>
              <a:rPr lang="en-US" sz="1600" dirty="0"/>
              <a:t>The navigation arrows may sometimes need to be clicked on twice depending on the last program function executed. This is an Excel behavior.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2893" y="3120798"/>
            <a:ext cx="6116476" cy="2867891"/>
          </a:xfrm>
          <a:prstGeom prst="rect">
            <a:avLst/>
          </a:prstGeom>
        </p:spPr>
      </p:pic>
      <p:sp>
        <p:nvSpPr>
          <p:cNvPr id="7" name="TextBox 6"/>
          <p:cNvSpPr txBox="1"/>
          <p:nvPr/>
        </p:nvSpPr>
        <p:spPr>
          <a:xfrm>
            <a:off x="2201874" y="2848456"/>
            <a:ext cx="1825419" cy="307777"/>
          </a:xfrm>
          <a:prstGeom prst="rect">
            <a:avLst/>
          </a:prstGeom>
          <a:noFill/>
        </p:spPr>
        <p:txBody>
          <a:bodyPr wrap="square" rtlCol="0">
            <a:spAutoFit/>
          </a:bodyPr>
          <a:lstStyle/>
          <a:p>
            <a:r>
              <a:rPr lang="en-US" sz="1400" b="1" dirty="0">
                <a:solidFill>
                  <a:schemeClr val="tx2"/>
                </a:solidFill>
              </a:rPr>
              <a:t>User Interface Screen</a:t>
            </a:r>
          </a:p>
        </p:txBody>
      </p:sp>
    </p:spTree>
    <p:extLst>
      <p:ext uri="{BB962C8B-B14F-4D97-AF65-F5344CB8AC3E}">
        <p14:creationId xmlns:p14="http://schemas.microsoft.com/office/powerpoint/2010/main" val="28176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47813" y="1281035"/>
            <a:ext cx="3728731" cy="5127386"/>
          </a:xfrm>
          <a:prstGeom prst="rect">
            <a:avLst/>
          </a:prstGeom>
        </p:spPr>
      </p:pic>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User's Guide Viewing</a:t>
            </a:r>
          </a:p>
        </p:txBody>
      </p:sp>
      <p:sp>
        <p:nvSpPr>
          <p:cNvPr id="3" name="Content Placeholder 2"/>
          <p:cNvSpPr>
            <a:spLocks noGrp="1"/>
          </p:cNvSpPr>
          <p:nvPr>
            <p:ph idx="1"/>
          </p:nvPr>
        </p:nvSpPr>
        <p:spPr>
          <a:xfrm>
            <a:off x="549422" y="1281035"/>
            <a:ext cx="5858812" cy="2616899"/>
          </a:xfrm>
        </p:spPr>
        <p:txBody>
          <a:bodyPr vert="horz" lIns="91440" tIns="45720" rIns="91440" bIns="45720" rtlCol="0" anchor="t">
            <a:noAutofit/>
          </a:bodyPr>
          <a:lstStyle/>
          <a:p>
            <a:pPr marL="0" indent="233363">
              <a:lnSpc>
                <a:spcPct val="130000"/>
              </a:lnSpc>
              <a:buNone/>
            </a:pPr>
            <a:r>
              <a:rPr lang="en-US" sz="2000" b="1" dirty="0"/>
              <a:t>DST User’s Guide viewing</a:t>
            </a:r>
          </a:p>
          <a:p>
            <a:pPr marL="0" indent="0">
              <a:lnSpc>
                <a:spcPct val="100000"/>
              </a:lnSpc>
              <a:spcBef>
                <a:spcPts val="0"/>
              </a:spcBef>
              <a:buNone/>
            </a:pPr>
            <a:r>
              <a:rPr lang="en-US" sz="1600" dirty="0"/>
              <a:t>The Decision Support Tool (DST) User’s Guide PowerPoint program consists of a series of PowerPoint slides grouped by subject and separated by section breaks. The next slide has category buttons that enable a user to go to the subjects of interest and return to the category slide. The user can also elect to step through the entire user’s guide by skipping past the return slides.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05442" y="2642741"/>
            <a:ext cx="1349301" cy="2029558"/>
          </a:xfrm>
          <a:prstGeom prst="rect">
            <a:avLst/>
          </a:prstGeom>
        </p:spPr>
      </p:pic>
      <p:cxnSp>
        <p:nvCxnSpPr>
          <p:cNvPr id="22" name="Straight Arrow Connector 21"/>
          <p:cNvCxnSpPr/>
          <p:nvPr/>
        </p:nvCxnSpPr>
        <p:spPr>
          <a:xfrm flipV="1">
            <a:off x="8154743" y="1548683"/>
            <a:ext cx="3256496" cy="125547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8154743" y="2642741"/>
            <a:ext cx="1746509" cy="45097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8154743" y="3160708"/>
            <a:ext cx="989257" cy="22971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9" idx="3"/>
          </p:cNvCxnSpPr>
          <p:nvPr/>
        </p:nvCxnSpPr>
        <p:spPr>
          <a:xfrm flipV="1">
            <a:off x="8154743" y="3621322"/>
            <a:ext cx="3285447" cy="3619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8154743" y="3987412"/>
            <a:ext cx="2484682" cy="11374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8154743" y="4294983"/>
            <a:ext cx="1746509" cy="35568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8154743" y="4604221"/>
            <a:ext cx="989257" cy="61759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111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DST Program Overview</a:t>
            </a:r>
          </a:p>
        </p:txBody>
      </p:sp>
      <p:sp>
        <p:nvSpPr>
          <p:cNvPr id="3" name="Content Placeholder 2"/>
          <p:cNvSpPr>
            <a:spLocks noGrp="1"/>
          </p:cNvSpPr>
          <p:nvPr>
            <p:ph idx="1"/>
          </p:nvPr>
        </p:nvSpPr>
        <p:spPr>
          <a:xfrm>
            <a:off x="1115048" y="1774426"/>
            <a:ext cx="6817371" cy="3521473"/>
          </a:xfrm>
        </p:spPr>
        <p:txBody>
          <a:bodyPr>
            <a:noAutofit/>
          </a:bodyPr>
          <a:lstStyle/>
          <a:p>
            <a:pPr marL="0" indent="228600">
              <a:lnSpc>
                <a:spcPct val="130000"/>
              </a:lnSpc>
              <a:buNone/>
            </a:pPr>
            <a:r>
              <a:rPr lang="en-US" sz="2000" b="1" dirty="0"/>
              <a:t>Running DST analyses</a:t>
            </a:r>
          </a:p>
          <a:p>
            <a:pPr marL="0" indent="0">
              <a:lnSpc>
                <a:spcPct val="100000"/>
              </a:lnSpc>
              <a:spcBef>
                <a:spcPts val="300"/>
              </a:spcBef>
              <a:buNone/>
            </a:pPr>
            <a:r>
              <a:rPr lang="en-US" sz="1600" dirty="0"/>
              <a:t>The DST analysis is run from the User Interface page. On this page the user can only change the plow quantities of configured plows to be used in the analysis. The configured plow types listed on the Plow allocation table and route statistics are set on their associated data pages. The analysis examines all permutations of the allocated plows that clear the entire roadway in a single pass and determines their daily operational cost.</a:t>
            </a:r>
          </a:p>
          <a:p>
            <a:pPr marL="0" indent="0">
              <a:lnSpc>
                <a:spcPct val="100000"/>
              </a:lnSpc>
              <a:spcBef>
                <a:spcPts val="300"/>
              </a:spcBef>
              <a:buNone/>
            </a:pPr>
            <a:r>
              <a:rPr lang="en-US" sz="1600" dirty="0"/>
              <a:t>If a single plow is to make multiple runs to clear the roadway, the user should allocate multiple plows of the same type. The analysis will then determine the minimum number of plows required to clear the roadway and at what cost. This can also represent the number of trips and overall cost for a single plow deployment, but the user would have to multiply plow route time by the number of trips.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96254" y="1072342"/>
            <a:ext cx="3482732" cy="5473715"/>
          </a:xfrm>
          <a:prstGeom prst="rect">
            <a:avLst/>
          </a:prstGeom>
        </p:spPr>
      </p:pic>
      <p:sp>
        <p:nvSpPr>
          <p:cNvPr id="7" name="TextBox 6"/>
          <p:cNvSpPr txBox="1"/>
          <p:nvPr/>
        </p:nvSpPr>
        <p:spPr>
          <a:xfrm>
            <a:off x="8212201" y="817137"/>
            <a:ext cx="1825419" cy="307777"/>
          </a:xfrm>
          <a:prstGeom prst="rect">
            <a:avLst/>
          </a:prstGeom>
          <a:noFill/>
        </p:spPr>
        <p:txBody>
          <a:bodyPr wrap="square" rtlCol="0">
            <a:spAutoFit/>
          </a:bodyPr>
          <a:lstStyle/>
          <a:p>
            <a:r>
              <a:rPr lang="en-US" sz="1400" b="1" dirty="0">
                <a:solidFill>
                  <a:schemeClr val="tx2"/>
                </a:solidFill>
              </a:rPr>
              <a:t>User Interface Screen</a:t>
            </a:r>
          </a:p>
        </p:txBody>
      </p:sp>
    </p:spTree>
    <p:extLst>
      <p:ext uri="{BB962C8B-B14F-4D97-AF65-F5344CB8AC3E}">
        <p14:creationId xmlns:p14="http://schemas.microsoft.com/office/powerpoint/2010/main" val="3348991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DST Program Overview</a:t>
            </a:r>
          </a:p>
        </p:txBody>
      </p:sp>
      <p:sp>
        <p:nvSpPr>
          <p:cNvPr id="3" name="Content Placeholder 2"/>
          <p:cNvSpPr>
            <a:spLocks noGrp="1"/>
          </p:cNvSpPr>
          <p:nvPr>
            <p:ph idx="1"/>
          </p:nvPr>
        </p:nvSpPr>
        <p:spPr>
          <a:xfrm>
            <a:off x="836659" y="974218"/>
            <a:ext cx="10261611" cy="1754885"/>
          </a:xfrm>
        </p:spPr>
        <p:txBody>
          <a:bodyPr>
            <a:noAutofit/>
          </a:bodyPr>
          <a:lstStyle/>
          <a:p>
            <a:pPr marL="0" indent="228600">
              <a:lnSpc>
                <a:spcPct val="130000"/>
              </a:lnSpc>
              <a:spcBef>
                <a:spcPts val="300"/>
              </a:spcBef>
              <a:buNone/>
            </a:pPr>
            <a:r>
              <a:rPr lang="en-US" sz="2000" b="1" dirty="0"/>
              <a:t>DST analysis results</a:t>
            </a:r>
          </a:p>
          <a:p>
            <a:pPr marL="0" indent="0">
              <a:lnSpc>
                <a:spcPct val="100000"/>
              </a:lnSpc>
              <a:spcBef>
                <a:spcPts val="300"/>
              </a:spcBef>
              <a:buNone/>
            </a:pPr>
            <a:r>
              <a:rPr lang="en-US" sz="1600" dirty="0"/>
              <a:t>The plow efficiency analysis methodology divides a plow route into four distinct instances and calculates the most efficient daily cost plow configuration for each. If the user-defined plow route does not contain one or more of the four instances, then the results for those instances are left blank.</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5778" y="2649793"/>
            <a:ext cx="6983371" cy="2281695"/>
          </a:xfrm>
          <a:prstGeom prst="rect">
            <a:avLst/>
          </a:prstGeom>
        </p:spPr>
      </p:pic>
      <p:sp>
        <p:nvSpPr>
          <p:cNvPr id="7" name="Content Placeholder 2"/>
          <p:cNvSpPr txBox="1">
            <a:spLocks/>
          </p:cNvSpPr>
          <p:nvPr/>
        </p:nvSpPr>
        <p:spPr>
          <a:xfrm>
            <a:off x="836659" y="4990194"/>
            <a:ext cx="10261611" cy="16168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28600">
              <a:lnSpc>
                <a:spcPct val="130000"/>
              </a:lnSpc>
              <a:buFont typeface="Arial" panose="020B0604020202020204" pitchFamily="34" charset="0"/>
              <a:buNone/>
            </a:pPr>
            <a:r>
              <a:rPr lang="en-US" sz="2000" b="1" dirty="0"/>
              <a:t>Combining plow instance results</a:t>
            </a:r>
          </a:p>
          <a:p>
            <a:pPr marL="0" indent="0">
              <a:lnSpc>
                <a:spcPct val="100000"/>
              </a:lnSpc>
              <a:spcBef>
                <a:spcPts val="300"/>
              </a:spcBef>
              <a:buNone/>
            </a:pPr>
            <a:r>
              <a:rPr lang="en-US" sz="1600" dirty="0"/>
              <a:t>The plow efficiency analysis results from each of the four plow instances cannot be simply combined to establish the most efficient plow echelon. The user should consult the full result lists taking into consideration a DOT’s particular operational and safety practices in determining the most appropriate plow combination.</a:t>
            </a:r>
          </a:p>
        </p:txBody>
      </p:sp>
      <p:sp>
        <p:nvSpPr>
          <p:cNvPr id="8" name="TextBox 7"/>
          <p:cNvSpPr txBox="1"/>
          <p:nvPr/>
        </p:nvSpPr>
        <p:spPr>
          <a:xfrm>
            <a:off x="2369022" y="2342016"/>
            <a:ext cx="1825419" cy="307777"/>
          </a:xfrm>
          <a:prstGeom prst="rect">
            <a:avLst/>
          </a:prstGeom>
          <a:noFill/>
        </p:spPr>
        <p:txBody>
          <a:bodyPr wrap="square" rtlCol="0">
            <a:spAutoFit/>
          </a:bodyPr>
          <a:lstStyle/>
          <a:p>
            <a:r>
              <a:rPr lang="en-US" sz="1400" b="1" dirty="0">
                <a:solidFill>
                  <a:schemeClr val="tx2"/>
                </a:solidFill>
              </a:rPr>
              <a:t>User Interface Screen</a:t>
            </a:r>
          </a:p>
        </p:txBody>
      </p:sp>
    </p:spTree>
    <p:extLst>
      <p:ext uri="{BB962C8B-B14F-4D97-AF65-F5344CB8AC3E}">
        <p14:creationId xmlns:p14="http://schemas.microsoft.com/office/powerpoint/2010/main" val="2132701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DST Program Overview</a:t>
            </a:r>
          </a:p>
        </p:txBody>
      </p:sp>
      <p:sp>
        <p:nvSpPr>
          <p:cNvPr id="3" name="Content Placeholder 2"/>
          <p:cNvSpPr>
            <a:spLocks noGrp="1"/>
          </p:cNvSpPr>
          <p:nvPr>
            <p:ph idx="1"/>
          </p:nvPr>
        </p:nvSpPr>
        <p:spPr>
          <a:xfrm>
            <a:off x="672758" y="1263481"/>
            <a:ext cx="5258000" cy="2620262"/>
          </a:xfrm>
        </p:spPr>
        <p:txBody>
          <a:bodyPr>
            <a:noAutofit/>
          </a:bodyPr>
          <a:lstStyle/>
          <a:p>
            <a:pPr marL="0" indent="228600">
              <a:lnSpc>
                <a:spcPct val="130000"/>
              </a:lnSpc>
              <a:buNone/>
            </a:pPr>
            <a:r>
              <a:rPr lang="en-US" sz="2000" b="1" dirty="0"/>
              <a:t>Establishing efficient plow echelons</a:t>
            </a:r>
          </a:p>
          <a:p>
            <a:pPr marL="0" indent="0">
              <a:lnSpc>
                <a:spcPct val="100000"/>
              </a:lnSpc>
              <a:spcBef>
                <a:spcPts val="300"/>
              </a:spcBef>
              <a:buNone/>
            </a:pPr>
            <a:r>
              <a:rPr lang="en-US" sz="1600" dirty="0"/>
              <a:t>The DST User Interface page has a “See Full List” button for each plow route instance. When selected the user can view the full list of plow combinations permutations ranked in ascending order of daily operating cost for the defined plow route. By consulting the first few lines of the list(s) for each plow route instance, and considering a DOT’s specific plowing procedures, a user can logically ascertain what is the best plow echelon for a DOT to deploy on a specific plow route.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1272" y="1229745"/>
            <a:ext cx="3750533" cy="1953403"/>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3819" y="3485066"/>
            <a:ext cx="5761178" cy="3173176"/>
          </a:xfrm>
          <a:prstGeom prst="rect">
            <a:avLst/>
          </a:prstGeom>
        </p:spPr>
      </p:pic>
      <p:sp>
        <p:nvSpPr>
          <p:cNvPr id="10" name="Down Arrow 9"/>
          <p:cNvSpPr/>
          <p:nvPr/>
        </p:nvSpPr>
        <p:spPr>
          <a:xfrm rot="3417557">
            <a:off x="9143434" y="952099"/>
            <a:ext cx="324262" cy="61357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7071047" y="955703"/>
            <a:ext cx="1825419" cy="307777"/>
          </a:xfrm>
          <a:prstGeom prst="rect">
            <a:avLst/>
          </a:prstGeom>
          <a:noFill/>
        </p:spPr>
        <p:txBody>
          <a:bodyPr wrap="square" rtlCol="0">
            <a:spAutoFit/>
          </a:bodyPr>
          <a:lstStyle/>
          <a:p>
            <a:r>
              <a:rPr lang="en-US" sz="1400" b="1" dirty="0">
                <a:solidFill>
                  <a:schemeClr val="tx2"/>
                </a:solidFill>
              </a:rPr>
              <a:t>User Interface Screen</a:t>
            </a:r>
          </a:p>
        </p:txBody>
      </p:sp>
      <p:sp>
        <p:nvSpPr>
          <p:cNvPr id="13" name="TextBox 12"/>
          <p:cNvSpPr txBox="1"/>
          <p:nvPr/>
        </p:nvSpPr>
        <p:spPr>
          <a:xfrm>
            <a:off x="6067067" y="3225300"/>
            <a:ext cx="3238500" cy="307777"/>
          </a:xfrm>
          <a:prstGeom prst="rect">
            <a:avLst/>
          </a:prstGeom>
          <a:noFill/>
        </p:spPr>
        <p:txBody>
          <a:bodyPr wrap="square" rtlCol="0">
            <a:spAutoFit/>
          </a:bodyPr>
          <a:lstStyle/>
          <a:p>
            <a:r>
              <a:rPr lang="en-US" sz="1400" b="1" dirty="0">
                <a:solidFill>
                  <a:schemeClr val="tx2"/>
                </a:solidFill>
              </a:rPr>
              <a:t>Through Lanes Cleared Right Data Screen</a:t>
            </a:r>
          </a:p>
        </p:txBody>
      </p:sp>
    </p:spTree>
    <p:extLst>
      <p:ext uri="{BB962C8B-B14F-4D97-AF65-F5344CB8AC3E}">
        <p14:creationId xmlns:p14="http://schemas.microsoft.com/office/powerpoint/2010/main" val="1270878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a:srcRect l="6875" t="75165" r="25240" b="4607"/>
          <a:stretch/>
        </p:blipFill>
        <p:spPr>
          <a:xfrm>
            <a:off x="1893998" y="2374010"/>
            <a:ext cx="7679007" cy="2205673"/>
          </a:xfrm>
          <a:prstGeom prst="rect">
            <a:avLst/>
          </a:prstGeom>
        </p:spPr>
      </p:pic>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DST Program Overview</a:t>
            </a:r>
          </a:p>
        </p:txBody>
      </p:sp>
      <p:sp>
        <p:nvSpPr>
          <p:cNvPr id="3" name="Content Placeholder 2"/>
          <p:cNvSpPr>
            <a:spLocks noGrp="1"/>
          </p:cNvSpPr>
          <p:nvPr>
            <p:ph idx="1"/>
          </p:nvPr>
        </p:nvSpPr>
        <p:spPr>
          <a:xfrm>
            <a:off x="1066800" y="1206090"/>
            <a:ext cx="9839739" cy="1165635"/>
          </a:xfrm>
        </p:spPr>
        <p:txBody>
          <a:bodyPr>
            <a:noAutofit/>
          </a:bodyPr>
          <a:lstStyle/>
          <a:p>
            <a:pPr marL="0" indent="228600">
              <a:lnSpc>
                <a:spcPct val="130000"/>
              </a:lnSpc>
              <a:spcBef>
                <a:spcPts val="300"/>
              </a:spcBef>
              <a:buNone/>
            </a:pPr>
            <a:r>
              <a:rPr lang="en-US" sz="2000" b="1" dirty="0"/>
              <a:t>DST Life Cycle Analysis</a:t>
            </a:r>
          </a:p>
          <a:p>
            <a:pPr marL="0" indent="0">
              <a:lnSpc>
                <a:spcPct val="100000"/>
              </a:lnSpc>
              <a:spcBef>
                <a:spcPts val="300"/>
              </a:spcBef>
              <a:buNone/>
            </a:pPr>
            <a:r>
              <a:rPr lang="en-US" sz="1600" dirty="0"/>
              <a:t>The DST analysis includes a calculation of the average plow life cycle costs by plow type for comparison purposes. </a:t>
            </a:r>
            <a:endParaRPr lang="en-US" sz="1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7" name="TextBox 6"/>
          <p:cNvSpPr txBox="1"/>
          <p:nvPr/>
        </p:nvSpPr>
        <p:spPr>
          <a:xfrm>
            <a:off x="1063632" y="4805122"/>
            <a:ext cx="9442174" cy="1384995"/>
          </a:xfrm>
          <a:prstGeom prst="rect">
            <a:avLst/>
          </a:prstGeom>
          <a:noFill/>
        </p:spPr>
        <p:txBody>
          <a:bodyPr wrap="square" rtlCol="0">
            <a:spAutoFit/>
          </a:bodyPr>
          <a:lstStyle/>
          <a:p>
            <a:r>
              <a:rPr lang="en-US" sz="1400" dirty="0"/>
              <a:t>The plow life cycle algorithm averages the cost data of all the plows configured in each plow type category in the data library. Equipment costs, service life and salvage values are the key data utilized in the life cycle calculation. The averaged plow type costs are then normalized in respect to the user-defined duration, so direct comparisons between plow types with different service lives can be readily examined. The analysis is calculated on the basis of a user-defined deployment duration which serves as the common reference frame which normalizes the costs of plows with different expected equipment service life spans. The life cycle calculation is based solely on plow costs and is plow route-independent.</a:t>
            </a:r>
          </a:p>
        </p:txBody>
      </p:sp>
      <p:sp>
        <p:nvSpPr>
          <p:cNvPr id="8" name="TextBox 7"/>
          <p:cNvSpPr txBox="1"/>
          <p:nvPr/>
        </p:nvSpPr>
        <p:spPr>
          <a:xfrm>
            <a:off x="1857584" y="2065574"/>
            <a:ext cx="1825419" cy="307777"/>
          </a:xfrm>
          <a:prstGeom prst="rect">
            <a:avLst/>
          </a:prstGeom>
          <a:noFill/>
        </p:spPr>
        <p:txBody>
          <a:bodyPr wrap="square" rtlCol="0">
            <a:spAutoFit/>
          </a:bodyPr>
          <a:lstStyle/>
          <a:p>
            <a:r>
              <a:rPr lang="en-US" sz="1400" b="1" dirty="0">
                <a:solidFill>
                  <a:schemeClr val="tx2"/>
                </a:solidFill>
              </a:rPr>
              <a:t>User Interface Screen</a:t>
            </a:r>
          </a:p>
        </p:txBody>
      </p:sp>
    </p:spTree>
    <p:extLst>
      <p:ext uri="{BB962C8B-B14F-4D97-AF65-F5344CB8AC3E}">
        <p14:creationId xmlns:p14="http://schemas.microsoft.com/office/powerpoint/2010/main" val="228238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4" name="TextBox 3"/>
          <p:cNvSpPr txBox="1"/>
          <p:nvPr/>
        </p:nvSpPr>
        <p:spPr>
          <a:xfrm>
            <a:off x="2487168" y="1435608"/>
            <a:ext cx="7232904" cy="584775"/>
          </a:xfrm>
          <a:prstGeom prst="rect">
            <a:avLst/>
          </a:prstGeom>
          <a:solidFill>
            <a:schemeClr val="bg1"/>
          </a:solidFill>
          <a:ln w="57150">
            <a:noFill/>
          </a:ln>
        </p:spPr>
        <p:txBody>
          <a:bodyPr wrap="square" rtlCol="0">
            <a:spAutoFit/>
          </a:bodyPr>
          <a:lstStyle/>
          <a:p>
            <a:pPr algn="ctr"/>
            <a:r>
              <a:rPr lang="en-US" sz="3200" b="1" dirty="0"/>
              <a:t>End of DST Program Overview Section</a:t>
            </a:r>
          </a:p>
        </p:txBody>
      </p:sp>
      <p:sp>
        <p:nvSpPr>
          <p:cNvPr id="5" name="TextBox 4"/>
          <p:cNvSpPr txBox="1"/>
          <p:nvPr/>
        </p:nvSpPr>
        <p:spPr>
          <a:xfrm>
            <a:off x="651729" y="5192372"/>
            <a:ext cx="10709754" cy="461665"/>
          </a:xfrm>
          <a:prstGeom prst="rect">
            <a:avLst/>
          </a:prstGeom>
          <a:solidFill>
            <a:schemeClr val="bg2">
              <a:lumMod val="90000"/>
            </a:schemeClr>
          </a:solidFill>
        </p:spPr>
        <p:txBody>
          <a:bodyPr wrap="square" rtlCol="0">
            <a:spAutoFit/>
          </a:bodyPr>
          <a:lstStyle/>
          <a:p>
            <a:pPr algn="ctr"/>
            <a:r>
              <a:rPr lang="en-US" sz="2400" dirty="0"/>
              <a:t>Next presentation slide is the beginning of the DST Plow Configuration Data section</a:t>
            </a:r>
          </a:p>
        </p:txBody>
      </p:sp>
      <p:sp>
        <p:nvSpPr>
          <p:cNvPr id="6" name="Action Button: Custom 5">
            <a:hlinkClick r:id="rId2" action="ppaction://hlinksldjump" highlightClick="1">
              <a:snd r:embed="rId3" name="click.wav"/>
            </a:hlinkClick>
          </p:cNvPr>
          <p:cNvSpPr/>
          <p:nvPr/>
        </p:nvSpPr>
        <p:spPr>
          <a:xfrm>
            <a:off x="4061982" y="2728722"/>
            <a:ext cx="3688080" cy="1546860"/>
          </a:xfrm>
          <a:prstGeom prst="actionButtonBlank">
            <a:avLst/>
          </a:prstGeom>
          <a:solidFill>
            <a:schemeClr val="accent2"/>
          </a:solidFill>
          <a:ln w="6985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Click here to return to Main Category Page</a:t>
            </a:r>
          </a:p>
        </p:txBody>
      </p:sp>
    </p:spTree>
    <p:extLst>
      <p:ext uri="{BB962C8B-B14F-4D97-AF65-F5344CB8AC3E}">
        <p14:creationId xmlns:p14="http://schemas.microsoft.com/office/powerpoint/2010/main" val="38991131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8715" y="2746996"/>
            <a:ext cx="8139924" cy="3639252"/>
          </a:xfrm>
          <a:prstGeom prst="rect">
            <a:avLst/>
          </a:prstGeom>
        </p:spPr>
      </p:pic>
      <p:sp>
        <p:nvSpPr>
          <p:cNvPr id="2" name="Title 1"/>
          <p:cNvSpPr>
            <a:spLocks noGrp="1"/>
          </p:cNvSpPr>
          <p:nvPr>
            <p:ph type="title"/>
          </p:nvPr>
        </p:nvSpPr>
        <p:spPr>
          <a:xfrm>
            <a:off x="2752825" y="249380"/>
            <a:ext cx="6968691" cy="475015"/>
          </a:xfrm>
          <a:solidFill>
            <a:schemeClr val="accent5">
              <a:lumMod val="50000"/>
            </a:schemeClr>
          </a:solidFill>
        </p:spPr>
        <p:txBody>
          <a:bodyPr>
            <a:noAutofit/>
          </a:bodyPr>
          <a:lstStyle/>
          <a:p>
            <a:pPr algn="ctr"/>
            <a:r>
              <a:rPr lang="en-US" sz="3200" dirty="0">
                <a:solidFill>
                  <a:schemeClr val="accent4"/>
                </a:solidFill>
              </a:rPr>
              <a:t>DST Plow Cost and Performance Data</a:t>
            </a:r>
          </a:p>
        </p:txBody>
      </p:sp>
      <p:sp>
        <p:nvSpPr>
          <p:cNvPr id="3" name="Content Placeholder 2"/>
          <p:cNvSpPr>
            <a:spLocks noGrp="1"/>
          </p:cNvSpPr>
          <p:nvPr>
            <p:ph idx="1"/>
          </p:nvPr>
        </p:nvSpPr>
        <p:spPr>
          <a:xfrm>
            <a:off x="365521" y="1347069"/>
            <a:ext cx="10306311" cy="1156864"/>
          </a:xfrm>
        </p:spPr>
        <p:txBody>
          <a:bodyPr>
            <a:noAutofit/>
          </a:bodyPr>
          <a:lstStyle/>
          <a:p>
            <a:pPr marL="0" indent="228600">
              <a:lnSpc>
                <a:spcPct val="100000"/>
              </a:lnSpc>
              <a:buNone/>
            </a:pPr>
            <a:r>
              <a:rPr lang="en-US" sz="2000" b="1" dirty="0"/>
              <a:t>Define plows for the DST analysis</a:t>
            </a:r>
          </a:p>
          <a:p>
            <a:pPr marL="0" indent="0">
              <a:lnSpc>
                <a:spcPct val="100000"/>
              </a:lnSpc>
              <a:spcBef>
                <a:spcPts val="300"/>
              </a:spcBef>
              <a:buNone/>
            </a:pPr>
            <a:r>
              <a:rPr lang="en-US" sz="1600" dirty="0"/>
              <a:t>The plow truck/tow plow configuration, cost, and performance presented in the plow allocation table on the DST user interface screen is defined in the plow configuration and plow operating cost data libraries. The yellow navigation arrows take the user to the plow data libraries.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15" name="TextBox 14"/>
          <p:cNvSpPr txBox="1"/>
          <p:nvPr/>
        </p:nvSpPr>
        <p:spPr>
          <a:xfrm>
            <a:off x="1569671" y="5899871"/>
            <a:ext cx="2306484" cy="646331"/>
          </a:xfrm>
          <a:prstGeom prst="rect">
            <a:avLst/>
          </a:prstGeom>
          <a:solidFill>
            <a:schemeClr val="bg1"/>
          </a:solidFill>
        </p:spPr>
        <p:txBody>
          <a:bodyPr wrap="square" rtlCol="0">
            <a:spAutoFit/>
          </a:bodyPr>
          <a:lstStyle/>
          <a:p>
            <a:r>
              <a:rPr lang="en-US" dirty="0"/>
              <a:t>To Plow Configuration Data Library</a:t>
            </a:r>
          </a:p>
        </p:txBody>
      </p:sp>
      <p:sp>
        <p:nvSpPr>
          <p:cNvPr id="16" name="TextBox 15"/>
          <p:cNvSpPr txBox="1"/>
          <p:nvPr/>
        </p:nvSpPr>
        <p:spPr>
          <a:xfrm>
            <a:off x="4156948" y="5794444"/>
            <a:ext cx="1905649" cy="646331"/>
          </a:xfrm>
          <a:prstGeom prst="rect">
            <a:avLst/>
          </a:prstGeom>
          <a:solidFill>
            <a:schemeClr val="bg1"/>
          </a:solidFill>
        </p:spPr>
        <p:txBody>
          <a:bodyPr wrap="square" rtlCol="0">
            <a:spAutoFit/>
          </a:bodyPr>
          <a:lstStyle/>
          <a:p>
            <a:r>
              <a:rPr lang="en-US" dirty="0"/>
              <a:t>To Plow Operating Cost Data Library</a:t>
            </a:r>
          </a:p>
        </p:txBody>
      </p:sp>
      <p:sp>
        <p:nvSpPr>
          <p:cNvPr id="17" name="TextBox 16"/>
          <p:cNvSpPr txBox="1"/>
          <p:nvPr/>
        </p:nvSpPr>
        <p:spPr>
          <a:xfrm>
            <a:off x="9958653" y="3626741"/>
            <a:ext cx="1905649" cy="1200329"/>
          </a:xfrm>
          <a:prstGeom prst="rect">
            <a:avLst/>
          </a:prstGeom>
          <a:solidFill>
            <a:schemeClr val="bg1"/>
          </a:solidFill>
        </p:spPr>
        <p:txBody>
          <a:bodyPr wrap="square" rtlCol="0">
            <a:spAutoFit/>
          </a:bodyPr>
          <a:lstStyle/>
          <a:p>
            <a:r>
              <a:rPr lang="en-US" dirty="0"/>
              <a:t>Data from Plow Configuration and Performance Data Libraries</a:t>
            </a:r>
          </a:p>
        </p:txBody>
      </p:sp>
      <p:sp>
        <p:nvSpPr>
          <p:cNvPr id="18" name="Right Arrow 17"/>
          <p:cNvSpPr/>
          <p:nvPr/>
        </p:nvSpPr>
        <p:spPr>
          <a:xfrm rot="10800000">
            <a:off x="8878145" y="4827070"/>
            <a:ext cx="1686741" cy="448962"/>
          </a:xfrm>
          <a:prstGeom prst="rightArrow">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Arrow 18"/>
          <p:cNvSpPr/>
          <p:nvPr/>
        </p:nvSpPr>
        <p:spPr>
          <a:xfrm rot="2358186">
            <a:off x="3921768" y="5096957"/>
            <a:ext cx="853940" cy="448962"/>
          </a:xfrm>
          <a:prstGeom prst="rightArrow">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Arrow 19"/>
          <p:cNvSpPr/>
          <p:nvPr/>
        </p:nvSpPr>
        <p:spPr>
          <a:xfrm rot="5400000">
            <a:off x="1736782" y="5181751"/>
            <a:ext cx="718728" cy="448962"/>
          </a:xfrm>
          <a:prstGeom prst="rightArrow">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1326803" y="2503933"/>
            <a:ext cx="1825419" cy="307777"/>
          </a:xfrm>
          <a:prstGeom prst="rect">
            <a:avLst/>
          </a:prstGeom>
          <a:noFill/>
        </p:spPr>
        <p:txBody>
          <a:bodyPr wrap="square" rtlCol="0">
            <a:spAutoFit/>
          </a:bodyPr>
          <a:lstStyle/>
          <a:p>
            <a:r>
              <a:rPr lang="en-US" sz="1400" b="1" dirty="0">
                <a:solidFill>
                  <a:schemeClr val="tx2"/>
                </a:solidFill>
              </a:rPr>
              <a:t>User Interface Screen</a:t>
            </a:r>
          </a:p>
        </p:txBody>
      </p:sp>
    </p:spTree>
    <p:extLst>
      <p:ext uri="{BB962C8B-B14F-4D97-AF65-F5344CB8AC3E}">
        <p14:creationId xmlns:p14="http://schemas.microsoft.com/office/powerpoint/2010/main" val="2681507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2825" y="249380"/>
            <a:ext cx="6968691" cy="475015"/>
          </a:xfrm>
          <a:solidFill>
            <a:schemeClr val="accent5">
              <a:lumMod val="50000"/>
            </a:schemeClr>
          </a:solidFill>
        </p:spPr>
        <p:txBody>
          <a:bodyPr>
            <a:noAutofit/>
          </a:bodyPr>
          <a:lstStyle/>
          <a:p>
            <a:pPr algn="ctr"/>
            <a:r>
              <a:rPr lang="en-US" sz="3200" dirty="0">
                <a:solidFill>
                  <a:schemeClr val="accent4"/>
                </a:solidFill>
              </a:rPr>
              <a:t>DST Plow Cost and Performance Data</a:t>
            </a:r>
          </a:p>
        </p:txBody>
      </p:sp>
      <p:sp>
        <p:nvSpPr>
          <p:cNvPr id="3" name="Content Placeholder 2"/>
          <p:cNvSpPr>
            <a:spLocks noGrp="1"/>
          </p:cNvSpPr>
          <p:nvPr>
            <p:ph idx="1"/>
          </p:nvPr>
        </p:nvSpPr>
        <p:spPr>
          <a:xfrm>
            <a:off x="190500" y="1561284"/>
            <a:ext cx="5090160" cy="4306116"/>
          </a:xfrm>
        </p:spPr>
        <p:txBody>
          <a:bodyPr>
            <a:noAutofit/>
          </a:bodyPr>
          <a:lstStyle/>
          <a:p>
            <a:pPr marL="0" indent="228600">
              <a:lnSpc>
                <a:spcPct val="100000"/>
              </a:lnSpc>
              <a:buNone/>
            </a:pPr>
            <a:r>
              <a:rPr lang="en-US" sz="2000" b="1" dirty="0"/>
              <a:t>Customizing DST plow configuration data</a:t>
            </a:r>
          </a:p>
          <a:p>
            <a:pPr marL="0" indent="0">
              <a:lnSpc>
                <a:spcPct val="100000"/>
              </a:lnSpc>
              <a:spcBef>
                <a:spcPts val="300"/>
              </a:spcBef>
              <a:buNone/>
            </a:pPr>
            <a:r>
              <a:rPr lang="en-US" sz="1600" dirty="0"/>
              <a:t>The plow truck/tow plow configuration data library is divided into sections that represent each of the six project designated plow types. The data library has default configurations that enables a user to change, add, or remove plow configurations, costs and descriptions as necessary to be consistent with a DOT’s specific plowing operations. The named plow types then appear in the plow allocation table of the user interface screen where they can now be selected for inclusion in analysis runs. The plow configuration data library also includes salvage value and expected service life data which is utilized in the life cycle calculation. All the customized plow configuration data is saved for future use. When modifying plow configuration data, it is essential to do so in the section matching that plow type.</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7" name="Content Placeholder 2"/>
          <p:cNvSpPr txBox="1">
            <a:spLocks/>
          </p:cNvSpPr>
          <p:nvPr/>
        </p:nvSpPr>
        <p:spPr>
          <a:xfrm>
            <a:off x="5566096" y="1371207"/>
            <a:ext cx="5904088" cy="380154"/>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300"/>
              </a:spcBef>
              <a:buFont typeface="Arial" panose="020B0604020202020204" pitchFamily="34" charset="0"/>
              <a:buNone/>
            </a:pPr>
            <a:r>
              <a:rPr lang="en-US" sz="2000" b="1" dirty="0">
                <a:solidFill>
                  <a:schemeClr val="accent5">
                    <a:lumMod val="50000"/>
                  </a:schemeClr>
                </a:solidFill>
              </a:rPr>
              <a:t>Video 2: Customizing Plow Configuration Data</a:t>
            </a:r>
            <a:endParaRPr lang="en-US" sz="2000" dirty="0">
              <a:solidFill>
                <a:schemeClr val="accent5">
                  <a:lumMod val="50000"/>
                </a:schemeClr>
              </a:solidFill>
            </a:endParaRPr>
          </a:p>
        </p:txBody>
      </p:sp>
      <p:pic>
        <p:nvPicPr>
          <p:cNvPr id="10" name="UG Video-2b">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457939" y="1921376"/>
            <a:ext cx="6158847" cy="4391190"/>
          </a:xfrm>
          <a:prstGeom prst="rect">
            <a:avLst/>
          </a:prstGeom>
        </p:spPr>
      </p:pic>
    </p:spTree>
    <p:extLst>
      <p:ext uri="{BB962C8B-B14F-4D97-AF65-F5344CB8AC3E}">
        <p14:creationId xmlns:p14="http://schemas.microsoft.com/office/powerpoint/2010/main" val="30533146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vol="80000">
                <p:cTn id="7" fill="hold" display="0">
                  <p:stCondLst>
                    <p:cond delay="indefinite"/>
                  </p:stCondLst>
                </p:cTn>
                <p:tgtEl>
                  <p:spTgt spid="10"/>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DST Plow Cost and Performance Data</a:t>
            </a:r>
          </a:p>
        </p:txBody>
      </p:sp>
      <p:sp>
        <p:nvSpPr>
          <p:cNvPr id="3" name="Content Placeholder 2"/>
          <p:cNvSpPr>
            <a:spLocks noGrp="1"/>
          </p:cNvSpPr>
          <p:nvPr>
            <p:ph idx="1"/>
          </p:nvPr>
        </p:nvSpPr>
        <p:spPr>
          <a:xfrm>
            <a:off x="253273" y="1790985"/>
            <a:ext cx="5608332" cy="3445249"/>
          </a:xfrm>
        </p:spPr>
        <p:txBody>
          <a:bodyPr>
            <a:noAutofit/>
          </a:bodyPr>
          <a:lstStyle/>
          <a:p>
            <a:pPr marL="0" indent="228600">
              <a:lnSpc>
                <a:spcPct val="100000"/>
              </a:lnSpc>
              <a:buNone/>
            </a:pPr>
            <a:r>
              <a:rPr lang="en-US" sz="2000" b="1" dirty="0"/>
              <a:t>Customizing plow operational cost data</a:t>
            </a:r>
          </a:p>
          <a:p>
            <a:pPr marL="0" indent="0">
              <a:lnSpc>
                <a:spcPct val="100000"/>
              </a:lnSpc>
              <a:spcBef>
                <a:spcPts val="300"/>
              </a:spcBef>
              <a:buNone/>
            </a:pPr>
            <a:r>
              <a:rPr lang="en-US" sz="1600" dirty="0"/>
              <a:t>The plow truck/tow plow operational cost data library contains the associated operational costs to operate the plow configurations defined in the plow configuration library. Cost data is divided into seasonal and daily costs. The data library has default costs that a user can customize to reflect a DOT’s specific plowing operational costs. The amalgamated plow costs appear in the plow allocation table as a daily operating cost estimate for the efficiency calculation. In the operational data library are also values for plow speed and plow usage estimates. This data is utilized for estimating plow route loop times and to convert seasonal equipment costs to a daily basis. The customized plow configuration data is saved for future use.</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8" name="Content Placeholder 2"/>
          <p:cNvSpPr txBox="1">
            <a:spLocks/>
          </p:cNvSpPr>
          <p:nvPr/>
        </p:nvSpPr>
        <p:spPr>
          <a:xfrm>
            <a:off x="6028600" y="1808654"/>
            <a:ext cx="5837389" cy="397273"/>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300"/>
              </a:spcBef>
              <a:buNone/>
            </a:pPr>
            <a:r>
              <a:rPr lang="en-US" sz="2000" b="1" dirty="0">
                <a:solidFill>
                  <a:schemeClr val="accent5">
                    <a:lumMod val="50000"/>
                  </a:schemeClr>
                </a:solidFill>
              </a:rPr>
              <a:t>Video 3: Customizing Plow Cost/Performance Data</a:t>
            </a:r>
            <a:endParaRPr lang="en-US" sz="2000" dirty="0">
              <a:solidFill>
                <a:schemeClr val="accent5">
                  <a:lumMod val="50000"/>
                </a:schemeClr>
              </a:solidFill>
            </a:endParaRPr>
          </a:p>
        </p:txBody>
      </p:sp>
      <p:pic>
        <p:nvPicPr>
          <p:cNvPr id="7" name="UG Video-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191323" y="2340077"/>
            <a:ext cx="5674666" cy="4045974"/>
          </a:xfrm>
          <a:prstGeom prst="rect">
            <a:avLst/>
          </a:prstGeom>
        </p:spPr>
      </p:pic>
    </p:spTree>
    <p:extLst>
      <p:ext uri="{BB962C8B-B14F-4D97-AF65-F5344CB8AC3E}">
        <p14:creationId xmlns:p14="http://schemas.microsoft.com/office/powerpoint/2010/main" val="2453767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4" name="TextBox 3"/>
          <p:cNvSpPr txBox="1"/>
          <p:nvPr/>
        </p:nvSpPr>
        <p:spPr>
          <a:xfrm>
            <a:off x="2441448" y="1234440"/>
            <a:ext cx="7562088" cy="584775"/>
          </a:xfrm>
          <a:prstGeom prst="rect">
            <a:avLst/>
          </a:prstGeom>
          <a:solidFill>
            <a:schemeClr val="bg1"/>
          </a:solidFill>
          <a:ln w="57150">
            <a:noFill/>
          </a:ln>
        </p:spPr>
        <p:txBody>
          <a:bodyPr wrap="square" rtlCol="0">
            <a:spAutoFit/>
          </a:bodyPr>
          <a:lstStyle/>
          <a:p>
            <a:pPr algn="ctr"/>
            <a:r>
              <a:rPr lang="en-US" sz="3200" b="1" dirty="0"/>
              <a:t>End of DST Plow Configuration Data Section</a:t>
            </a:r>
          </a:p>
        </p:txBody>
      </p:sp>
      <p:sp>
        <p:nvSpPr>
          <p:cNvPr id="5" name="TextBox 4"/>
          <p:cNvSpPr txBox="1"/>
          <p:nvPr/>
        </p:nvSpPr>
        <p:spPr>
          <a:xfrm>
            <a:off x="1003126" y="5201516"/>
            <a:ext cx="9941908" cy="461665"/>
          </a:xfrm>
          <a:prstGeom prst="rect">
            <a:avLst/>
          </a:prstGeom>
          <a:solidFill>
            <a:schemeClr val="bg2">
              <a:lumMod val="90000"/>
            </a:schemeClr>
          </a:solidFill>
        </p:spPr>
        <p:txBody>
          <a:bodyPr wrap="square" rtlCol="0">
            <a:spAutoFit/>
          </a:bodyPr>
          <a:lstStyle/>
          <a:p>
            <a:pPr algn="ctr"/>
            <a:r>
              <a:rPr lang="en-US" sz="2400" dirty="0"/>
              <a:t>Next presentation slide is the beginning of the DST Define Plow Route section</a:t>
            </a:r>
          </a:p>
        </p:txBody>
      </p:sp>
      <p:sp>
        <p:nvSpPr>
          <p:cNvPr id="6" name="Action Button: Custom 5">
            <a:hlinkClick r:id="rId2" action="ppaction://hlinksldjump" highlightClick="1">
              <a:snd r:embed="rId3" name="click.wav"/>
            </a:hlinkClick>
          </p:cNvPr>
          <p:cNvSpPr/>
          <p:nvPr/>
        </p:nvSpPr>
        <p:spPr>
          <a:xfrm>
            <a:off x="4130040" y="2606040"/>
            <a:ext cx="3688080" cy="1546860"/>
          </a:xfrm>
          <a:prstGeom prst="actionButtonBlank">
            <a:avLst/>
          </a:prstGeom>
          <a:solidFill>
            <a:schemeClr val="accent2"/>
          </a:solidFill>
          <a:ln w="6985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Click here to return to Main Category Page</a:t>
            </a:r>
          </a:p>
        </p:txBody>
      </p:sp>
    </p:spTree>
    <p:extLst>
      <p:ext uri="{BB962C8B-B14F-4D97-AF65-F5344CB8AC3E}">
        <p14:creationId xmlns:p14="http://schemas.microsoft.com/office/powerpoint/2010/main" val="27471184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2825" y="249380"/>
            <a:ext cx="6968691" cy="475015"/>
          </a:xfrm>
          <a:solidFill>
            <a:schemeClr val="accent5">
              <a:lumMod val="50000"/>
            </a:schemeClr>
          </a:solidFill>
        </p:spPr>
        <p:txBody>
          <a:bodyPr>
            <a:noAutofit/>
          </a:bodyPr>
          <a:lstStyle/>
          <a:p>
            <a:pPr algn="ctr"/>
            <a:r>
              <a:rPr lang="en-US" sz="3200" dirty="0">
                <a:solidFill>
                  <a:schemeClr val="accent4"/>
                </a:solidFill>
              </a:rPr>
              <a:t>DST Plow Route Data</a:t>
            </a:r>
          </a:p>
        </p:txBody>
      </p:sp>
      <p:sp>
        <p:nvSpPr>
          <p:cNvPr id="3" name="Content Placeholder 2"/>
          <p:cNvSpPr>
            <a:spLocks noGrp="1"/>
          </p:cNvSpPr>
          <p:nvPr>
            <p:ph idx="1"/>
          </p:nvPr>
        </p:nvSpPr>
        <p:spPr>
          <a:xfrm>
            <a:off x="253273" y="979682"/>
            <a:ext cx="6594094" cy="1010460"/>
          </a:xfrm>
        </p:spPr>
        <p:txBody>
          <a:bodyPr>
            <a:noAutofit/>
          </a:bodyPr>
          <a:lstStyle/>
          <a:p>
            <a:pPr marL="0" indent="228600">
              <a:lnSpc>
                <a:spcPct val="100000"/>
              </a:lnSpc>
              <a:spcBef>
                <a:spcPts val="300"/>
              </a:spcBef>
              <a:buNone/>
            </a:pPr>
            <a:r>
              <a:rPr lang="en-US" sz="2000" b="1" dirty="0"/>
              <a:t>Defining plow route</a:t>
            </a:r>
          </a:p>
          <a:p>
            <a:pPr marL="0" indent="0">
              <a:lnSpc>
                <a:spcPct val="100000"/>
              </a:lnSpc>
              <a:spcBef>
                <a:spcPts val="300"/>
              </a:spcBef>
              <a:buNone/>
            </a:pPr>
            <a:r>
              <a:rPr lang="en-US" sz="1600" dirty="0"/>
              <a:t>The DST calculates plow efficiencies on a plow route basis. The user must define a plow route to run a DST analysis.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10191" y="1877139"/>
            <a:ext cx="2534035" cy="2919765"/>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32646" y="1458284"/>
            <a:ext cx="2173854" cy="1350358"/>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32646" y="3204801"/>
            <a:ext cx="4777740" cy="3560949"/>
          </a:xfrm>
          <a:prstGeom prst="rect">
            <a:avLst/>
          </a:prstGeom>
        </p:spPr>
      </p:pic>
      <p:sp>
        <p:nvSpPr>
          <p:cNvPr id="9" name="Down Arrow 8"/>
          <p:cNvSpPr/>
          <p:nvPr/>
        </p:nvSpPr>
        <p:spPr>
          <a:xfrm rot="4549713">
            <a:off x="6868621" y="2325387"/>
            <a:ext cx="304952" cy="562233"/>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Down Arrow 9"/>
          <p:cNvSpPr/>
          <p:nvPr/>
        </p:nvSpPr>
        <p:spPr>
          <a:xfrm rot="6208223">
            <a:off x="6839846" y="3752694"/>
            <a:ext cx="297180" cy="552833"/>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370144" y="4967846"/>
            <a:ext cx="6746274" cy="1600438"/>
          </a:xfrm>
          <a:prstGeom prst="rect">
            <a:avLst/>
          </a:prstGeom>
          <a:noFill/>
        </p:spPr>
        <p:txBody>
          <a:bodyPr wrap="square" rtlCol="0">
            <a:spAutoFit/>
          </a:bodyPr>
          <a:lstStyle/>
          <a:p>
            <a:r>
              <a:rPr lang="en-US" sz="1400" dirty="0"/>
              <a:t>Plow routes are defined in the DST as a combination of roadway segments and geometric nodes. The user can assess the roadway segment and geometric node library data using the navigation arrows on the plow route table. These libraries contain default data that the DOT user can customize to define important highway features that impact plowing operations. The customized data is saved and appears on the plow route definition table. The user defines the plow route to be used in the analysis by selecting the route segments and geometric nodes that describes a real or representative highway plow route.</a:t>
            </a:r>
          </a:p>
        </p:txBody>
      </p:sp>
      <p:sp>
        <p:nvSpPr>
          <p:cNvPr id="12" name="Oval 11"/>
          <p:cNvSpPr/>
          <p:nvPr/>
        </p:nvSpPr>
        <p:spPr>
          <a:xfrm>
            <a:off x="4671236" y="2349278"/>
            <a:ext cx="949843" cy="2475706"/>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2530539" y="2587261"/>
            <a:ext cx="964019" cy="307777"/>
          </a:xfrm>
          <a:prstGeom prst="rect">
            <a:avLst/>
          </a:prstGeom>
          <a:solidFill>
            <a:schemeClr val="bg1"/>
          </a:solidFill>
          <a:ln w="12700">
            <a:solidFill>
              <a:srgbClr val="FF0000"/>
            </a:solidFill>
          </a:ln>
        </p:spPr>
        <p:txBody>
          <a:bodyPr wrap="square" rtlCol="0">
            <a:spAutoFit/>
          </a:bodyPr>
          <a:lstStyle/>
          <a:p>
            <a:r>
              <a:rPr lang="en-US" sz="1400" dirty="0">
                <a:solidFill>
                  <a:srgbClr val="FF0000"/>
                </a:solidFill>
              </a:rPr>
              <a:t>User Entry</a:t>
            </a:r>
          </a:p>
        </p:txBody>
      </p:sp>
      <p:cxnSp>
        <p:nvCxnSpPr>
          <p:cNvPr id="15" name="Straight Arrow Connector 14"/>
          <p:cNvCxnSpPr/>
          <p:nvPr/>
        </p:nvCxnSpPr>
        <p:spPr>
          <a:xfrm>
            <a:off x="3508740" y="2731020"/>
            <a:ext cx="1169582" cy="28863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0166568" y="2062765"/>
            <a:ext cx="1451275" cy="523220"/>
          </a:xfrm>
          <a:prstGeom prst="rect">
            <a:avLst/>
          </a:prstGeom>
          <a:solidFill>
            <a:schemeClr val="bg1"/>
          </a:solidFill>
          <a:ln w="12700">
            <a:solidFill>
              <a:srgbClr val="FF0000"/>
            </a:solidFill>
          </a:ln>
        </p:spPr>
        <p:txBody>
          <a:bodyPr wrap="square" rtlCol="0">
            <a:spAutoFit/>
          </a:bodyPr>
          <a:lstStyle/>
          <a:p>
            <a:r>
              <a:rPr lang="en-US" sz="1400" dirty="0">
                <a:solidFill>
                  <a:srgbClr val="FF0000"/>
                </a:solidFill>
              </a:rPr>
              <a:t>Customized DOT Geometric Data</a:t>
            </a:r>
          </a:p>
        </p:txBody>
      </p:sp>
      <p:cxnSp>
        <p:nvCxnSpPr>
          <p:cNvPr id="18" name="Straight Arrow Connector 17"/>
          <p:cNvCxnSpPr/>
          <p:nvPr/>
        </p:nvCxnSpPr>
        <p:spPr>
          <a:xfrm flipH="1">
            <a:off x="9532345" y="2294743"/>
            <a:ext cx="605869"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10138214" y="2597056"/>
            <a:ext cx="236702" cy="60774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023894" y="1613948"/>
            <a:ext cx="2130985" cy="307777"/>
          </a:xfrm>
          <a:prstGeom prst="rect">
            <a:avLst/>
          </a:prstGeom>
          <a:noFill/>
        </p:spPr>
        <p:txBody>
          <a:bodyPr wrap="square" rtlCol="0">
            <a:spAutoFit/>
          </a:bodyPr>
          <a:lstStyle/>
          <a:p>
            <a:r>
              <a:rPr lang="en-US" sz="1400" b="1" dirty="0">
                <a:solidFill>
                  <a:schemeClr val="tx2"/>
                </a:solidFill>
              </a:rPr>
              <a:t>Define Plow Route Screen</a:t>
            </a:r>
          </a:p>
        </p:txBody>
      </p:sp>
      <p:sp>
        <p:nvSpPr>
          <p:cNvPr id="21" name="TextBox 20"/>
          <p:cNvSpPr txBox="1"/>
          <p:nvPr/>
        </p:nvSpPr>
        <p:spPr>
          <a:xfrm>
            <a:off x="7285051" y="1178565"/>
            <a:ext cx="1770459" cy="307777"/>
          </a:xfrm>
          <a:prstGeom prst="rect">
            <a:avLst/>
          </a:prstGeom>
          <a:noFill/>
        </p:spPr>
        <p:txBody>
          <a:bodyPr wrap="square" rtlCol="0">
            <a:spAutoFit/>
          </a:bodyPr>
          <a:lstStyle/>
          <a:p>
            <a:r>
              <a:rPr lang="en-US" sz="1400" b="1" dirty="0">
                <a:solidFill>
                  <a:schemeClr val="tx2"/>
                </a:solidFill>
              </a:rPr>
              <a:t>Segment Data Screen</a:t>
            </a:r>
          </a:p>
        </p:txBody>
      </p:sp>
      <p:sp>
        <p:nvSpPr>
          <p:cNvPr id="22" name="TextBox 21"/>
          <p:cNvSpPr txBox="1"/>
          <p:nvPr/>
        </p:nvSpPr>
        <p:spPr>
          <a:xfrm>
            <a:off x="7245677" y="2895038"/>
            <a:ext cx="2475839" cy="307777"/>
          </a:xfrm>
          <a:prstGeom prst="rect">
            <a:avLst/>
          </a:prstGeom>
          <a:noFill/>
        </p:spPr>
        <p:txBody>
          <a:bodyPr wrap="square" rtlCol="0">
            <a:spAutoFit/>
          </a:bodyPr>
          <a:lstStyle/>
          <a:p>
            <a:r>
              <a:rPr lang="en-US" sz="1400" b="1" dirty="0">
                <a:solidFill>
                  <a:schemeClr val="tx2"/>
                </a:solidFill>
              </a:rPr>
              <a:t>Geometric Node Data Screen</a:t>
            </a:r>
          </a:p>
        </p:txBody>
      </p:sp>
    </p:spTree>
    <p:extLst>
      <p:ext uri="{BB962C8B-B14F-4D97-AF65-F5344CB8AC3E}">
        <p14:creationId xmlns:p14="http://schemas.microsoft.com/office/powerpoint/2010/main" val="3490205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854" y="837398"/>
            <a:ext cx="10516976" cy="853290"/>
          </a:xfrm>
          <a:solidFill>
            <a:schemeClr val="accent5">
              <a:lumMod val="50000"/>
            </a:schemeClr>
          </a:solidFill>
        </p:spPr>
        <p:txBody>
          <a:bodyPr>
            <a:noAutofit/>
          </a:bodyPr>
          <a:lstStyle/>
          <a:p>
            <a:pPr algn="ctr">
              <a:lnSpc>
                <a:spcPct val="150000"/>
              </a:lnSpc>
            </a:pPr>
            <a:r>
              <a:rPr lang="en-US" sz="3200" dirty="0">
                <a:solidFill>
                  <a:schemeClr val="accent4"/>
                </a:solidFill>
              </a:rPr>
              <a:t>Decision Support Tool (DST) User’s Guide Categories</a:t>
            </a:r>
          </a:p>
        </p:txBody>
      </p:sp>
      <p:sp>
        <p:nvSpPr>
          <p:cNvPr id="3" name="Content Placeholder 2"/>
          <p:cNvSpPr>
            <a:spLocks noGrp="1"/>
          </p:cNvSpPr>
          <p:nvPr>
            <p:ph idx="1"/>
          </p:nvPr>
        </p:nvSpPr>
        <p:spPr>
          <a:xfrm>
            <a:off x="838200" y="1825624"/>
            <a:ext cx="10515600" cy="5032376"/>
          </a:xfrm>
        </p:spPr>
        <p:txBody>
          <a:bodyPr>
            <a:noAutofit/>
          </a:bodyPr>
          <a:lstStyle/>
          <a:p>
            <a:pPr marL="0" indent="0">
              <a:lnSpc>
                <a:spcPct val="100000"/>
              </a:lnSpc>
              <a:buNone/>
            </a:pPr>
            <a:r>
              <a:rPr lang="en-US" sz="2000" b="1" dirty="0"/>
              <a:t>DST Program Information</a:t>
            </a:r>
          </a:p>
          <a:p>
            <a:pPr marL="0" indent="0">
              <a:lnSpc>
                <a:spcPct val="100000"/>
              </a:lnSpc>
              <a:spcBef>
                <a:spcPts val="0"/>
              </a:spcBef>
              <a:buNone/>
            </a:pPr>
            <a:r>
              <a:rPr lang="en-US" sz="1600" i="1" dirty="0"/>
              <a:t>Click Topic for Detailed Explanation</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7621" y="230198"/>
            <a:ext cx="1828368" cy="588018"/>
          </a:xfrm>
          <a:prstGeom prst="rect">
            <a:avLst/>
          </a:prstGeom>
        </p:spPr>
      </p:pic>
      <p:sp>
        <p:nvSpPr>
          <p:cNvPr id="6" name="Action Button: Custom 5">
            <a:hlinkClick r:id="rId6" action="ppaction://hlinksldjump" highlightClick="1">
              <a:snd r:embed="rId7" name="click.wav"/>
            </a:hlinkClick>
          </p:cNvPr>
          <p:cNvSpPr/>
          <p:nvPr/>
        </p:nvSpPr>
        <p:spPr>
          <a:xfrm>
            <a:off x="836824" y="2525978"/>
            <a:ext cx="3048001" cy="4572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General Description</a:t>
            </a:r>
          </a:p>
        </p:txBody>
      </p:sp>
      <p:sp>
        <p:nvSpPr>
          <p:cNvPr id="7" name="Action Button: Custom 6">
            <a:hlinkClick r:id="rId8" action="ppaction://hlinksldjump" highlightClick="1">
              <a:snd r:embed="rId7" name="click.wav"/>
            </a:hlinkClick>
          </p:cNvPr>
          <p:cNvSpPr/>
          <p:nvPr/>
        </p:nvSpPr>
        <p:spPr>
          <a:xfrm>
            <a:off x="836824" y="3145195"/>
            <a:ext cx="3048001" cy="457200"/>
          </a:xfrm>
          <a:prstGeom prst="actionButtonBlank">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Installation Guide</a:t>
            </a:r>
          </a:p>
        </p:txBody>
      </p:sp>
      <p:sp>
        <p:nvSpPr>
          <p:cNvPr id="8" name="Action Button: Custom 7">
            <a:hlinkClick r:id="rId9" action="ppaction://hlinksldjump" highlightClick="1">
              <a:snd r:embed="rId7" name="click.wav"/>
            </a:hlinkClick>
          </p:cNvPr>
          <p:cNvSpPr/>
          <p:nvPr/>
        </p:nvSpPr>
        <p:spPr>
          <a:xfrm>
            <a:off x="836824" y="3754792"/>
            <a:ext cx="3048001" cy="457200"/>
          </a:xfrm>
          <a:prstGeom prst="actionButtonBlank">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Program Overview</a:t>
            </a:r>
          </a:p>
        </p:txBody>
      </p:sp>
      <p:sp>
        <p:nvSpPr>
          <p:cNvPr id="9" name="Action Button: Custom 8">
            <a:hlinkClick r:id="rId10" action="ppaction://hlinksldjump" highlightClick="1">
              <a:snd r:embed="rId7" name="click.wav"/>
            </a:hlinkClick>
          </p:cNvPr>
          <p:cNvSpPr/>
          <p:nvPr/>
        </p:nvSpPr>
        <p:spPr>
          <a:xfrm>
            <a:off x="836824" y="4372861"/>
            <a:ext cx="3048001" cy="457284"/>
          </a:xfrm>
          <a:prstGeom prst="actionButtonBlan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Plow Cost/Performance Data</a:t>
            </a:r>
            <a:r>
              <a:rPr lang="en-US" b="1" dirty="0">
                <a:solidFill>
                  <a:schemeClr val="tx1"/>
                </a:solidFill>
                <a:hlinkClick r:id="rId11" action="ppaction://hlinkpres?slideindex=1&amp;slidetitle="/>
              </a:rPr>
              <a:t> </a:t>
            </a:r>
            <a:endParaRPr lang="en-US" b="1" dirty="0">
              <a:solidFill>
                <a:schemeClr val="tx1"/>
              </a:solidFill>
            </a:endParaRPr>
          </a:p>
        </p:txBody>
      </p:sp>
      <p:sp>
        <p:nvSpPr>
          <p:cNvPr id="10" name="Action Button: Custom 9">
            <a:hlinkClick r:id="rId12" action="ppaction://hlinksldjump" highlightClick="1">
              <a:snd r:embed="rId7" name="click.wav"/>
            </a:hlinkClick>
          </p:cNvPr>
          <p:cNvSpPr/>
          <p:nvPr/>
        </p:nvSpPr>
        <p:spPr>
          <a:xfrm>
            <a:off x="837593" y="4959990"/>
            <a:ext cx="3047232" cy="457200"/>
          </a:xfrm>
          <a:prstGeom prst="actionButtonBlank">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Plow Route Data</a:t>
            </a:r>
          </a:p>
        </p:txBody>
      </p:sp>
      <p:sp>
        <p:nvSpPr>
          <p:cNvPr id="11" name="Action Button: Custom 10">
            <a:hlinkClick r:id="rId13" action="ppaction://hlinksldjump" highlightClick="1">
              <a:snd r:embed="rId7" name="click.wav"/>
            </a:hlinkClick>
          </p:cNvPr>
          <p:cNvSpPr/>
          <p:nvPr/>
        </p:nvSpPr>
        <p:spPr>
          <a:xfrm>
            <a:off x="836824" y="5574231"/>
            <a:ext cx="3048001" cy="457200"/>
          </a:xfrm>
          <a:prstGeom prst="actionButtonBlank">
            <a:avLst/>
          </a:prstGeom>
          <a:solidFill>
            <a:srgbClr val="AA6FC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Running Analyses</a:t>
            </a:r>
          </a:p>
        </p:txBody>
      </p:sp>
      <p:sp>
        <p:nvSpPr>
          <p:cNvPr id="12" name="Action Button: Custom 11">
            <a:hlinkClick r:id="rId14" action="ppaction://hlinksldjump" highlightClick="1">
              <a:snd r:embed="rId7" name="click.wav"/>
            </a:hlinkClick>
          </p:cNvPr>
          <p:cNvSpPr/>
          <p:nvPr/>
        </p:nvSpPr>
        <p:spPr>
          <a:xfrm>
            <a:off x="836824" y="6182466"/>
            <a:ext cx="3048001" cy="457200"/>
          </a:xfrm>
          <a:prstGeom prst="actionButtonBlank">
            <a:avLst/>
          </a:prstGeom>
          <a:solidFill>
            <a:srgbClr val="EE5F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DOT Applications</a:t>
            </a:r>
          </a:p>
        </p:txBody>
      </p:sp>
      <p:sp>
        <p:nvSpPr>
          <p:cNvPr id="15" name="Content Placeholder 2"/>
          <p:cNvSpPr txBox="1">
            <a:spLocks/>
          </p:cNvSpPr>
          <p:nvPr/>
        </p:nvSpPr>
        <p:spPr>
          <a:xfrm>
            <a:off x="6248644" y="1942489"/>
            <a:ext cx="3574184" cy="417901"/>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dirty="0">
                <a:solidFill>
                  <a:schemeClr val="accent5">
                    <a:lumMod val="50000"/>
                  </a:schemeClr>
                </a:solidFill>
              </a:rPr>
              <a:t>Video 1: User Guide Navigation</a:t>
            </a:r>
            <a:endParaRPr lang="en-US" sz="2000" i="1" dirty="0">
              <a:solidFill>
                <a:schemeClr val="accent5">
                  <a:lumMod val="50000"/>
                </a:schemeClr>
              </a:solidFill>
            </a:endParaRPr>
          </a:p>
        </p:txBody>
      </p:sp>
      <p:pic>
        <p:nvPicPr>
          <p:cNvPr id="23" name="UG Video-1b">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a:off x="5323594" y="2696461"/>
            <a:ext cx="5828594" cy="3352800"/>
          </a:xfrm>
          <a:prstGeom prst="rect">
            <a:avLst/>
          </a:prstGeom>
        </p:spPr>
      </p:pic>
    </p:spTree>
    <p:extLst>
      <p:ext uri="{BB962C8B-B14F-4D97-AF65-F5344CB8AC3E}">
        <p14:creationId xmlns:p14="http://schemas.microsoft.com/office/powerpoint/2010/main" val="1654619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3"/>
                                        </p:tgtEl>
                                      </p:cBhvr>
                                    </p:cmd>
                                  </p:childTnLst>
                                </p:cTn>
                              </p:par>
                            </p:childTnLst>
                          </p:cTn>
                        </p:par>
                      </p:childTnLst>
                    </p:cTn>
                  </p:par>
                </p:childTnLst>
              </p:cTn>
              <p:nextCondLst>
                <p:cond evt="onClick" delay="0">
                  <p:tgtEl>
                    <p:spTgt spid="23"/>
                  </p:tgtEl>
                </p:cond>
              </p:nextCondLst>
            </p:seq>
            <p:video>
              <p:cMediaNode vol="80000">
                <p:cTn id="7" fill="hold" display="0">
                  <p:stCondLst>
                    <p:cond delay="indefinite"/>
                  </p:stCondLst>
                </p:cTn>
                <p:tgtEl>
                  <p:spTgt spid="23"/>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DST Plow Route Data</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8" name="Content Placeholder 2"/>
          <p:cNvSpPr txBox="1">
            <a:spLocks/>
          </p:cNvSpPr>
          <p:nvPr/>
        </p:nvSpPr>
        <p:spPr>
          <a:xfrm>
            <a:off x="681233" y="1627723"/>
            <a:ext cx="5608332" cy="45315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28600">
              <a:lnSpc>
                <a:spcPct val="100000"/>
              </a:lnSpc>
              <a:spcBef>
                <a:spcPts val="300"/>
              </a:spcBef>
              <a:buFont typeface="Arial" panose="020B0604020202020204" pitchFamily="34" charset="0"/>
              <a:buNone/>
            </a:pPr>
            <a:r>
              <a:rPr lang="en-US" sz="2000" b="1" dirty="0"/>
              <a:t>Customizing segment data</a:t>
            </a:r>
          </a:p>
          <a:p>
            <a:pPr marL="0" indent="0">
              <a:lnSpc>
                <a:spcPct val="100000"/>
              </a:lnSpc>
              <a:spcBef>
                <a:spcPts val="300"/>
              </a:spcBef>
              <a:buNone/>
            </a:pPr>
            <a:r>
              <a:rPr lang="en-US" sz="1600" dirty="0"/>
              <a:t>Highway plow routes consist mainly of long stretches of multi-lane pavements with shoulders. Roadway segments are defined as a combination of the number and width of traffic lanes and the width of shoulder clearing on both sides of the direction of travel. The segment library contains only two factors from the segment data contribute to the plow efficiency calculation.</a:t>
            </a:r>
          </a:p>
          <a:p>
            <a:pPr marL="457200" indent="-223838">
              <a:lnSpc>
                <a:spcPct val="100000"/>
              </a:lnSpc>
              <a:spcBef>
                <a:spcPts val="300"/>
              </a:spcBef>
              <a:buFont typeface="Wingdings" panose="05000000000000000000" pitchFamily="2" charset="2"/>
              <a:buChar char="ü"/>
            </a:pPr>
            <a:r>
              <a:rPr lang="en-US" sz="1600" dirty="0"/>
              <a:t>Overall segment clearing width</a:t>
            </a:r>
          </a:p>
          <a:p>
            <a:pPr marL="457200" indent="-223838">
              <a:lnSpc>
                <a:spcPct val="100000"/>
              </a:lnSpc>
              <a:spcBef>
                <a:spcPts val="300"/>
              </a:spcBef>
              <a:buFont typeface="Wingdings" panose="05000000000000000000" pitchFamily="2" charset="2"/>
              <a:buChar char="ü"/>
            </a:pPr>
            <a:r>
              <a:rPr lang="en-US" sz="1600" dirty="0"/>
              <a:t>Segment length</a:t>
            </a:r>
          </a:p>
          <a:p>
            <a:pPr marL="0" indent="0">
              <a:lnSpc>
                <a:spcPct val="100000"/>
              </a:lnSpc>
              <a:spcBef>
                <a:spcPts val="300"/>
              </a:spcBef>
              <a:buNone/>
            </a:pPr>
            <a:r>
              <a:rPr lang="en-US" sz="1600" dirty="0"/>
              <a:t>Other segment information may be valuable for a DOT when selecting the allocated plow types, or deployment strategies, but these factors do not directly effect the efficiency calculation.</a:t>
            </a:r>
          </a:p>
          <a:p>
            <a:pPr marL="0" indent="0">
              <a:lnSpc>
                <a:spcPct val="100000"/>
              </a:lnSpc>
              <a:spcBef>
                <a:spcPts val="300"/>
              </a:spcBef>
              <a:buNone/>
            </a:pPr>
            <a:r>
              <a:rPr lang="en-US" sz="1600" dirty="0"/>
              <a:t>The DST has several common influential roadways geometries defined and default values are entered in the geometric data library. The user can customize these data values to better reflect a specific DOT’s highway plowing routes.</a:t>
            </a:r>
          </a:p>
          <a:p>
            <a:pPr marL="0" indent="0">
              <a:lnSpc>
                <a:spcPct val="100000"/>
              </a:lnSpc>
              <a:spcBef>
                <a:spcPts val="300"/>
              </a:spcBef>
              <a:buNone/>
            </a:pPr>
            <a:endParaRPr lang="en-US" sz="1600" dirty="0"/>
          </a:p>
        </p:txBody>
      </p:sp>
      <p:sp>
        <p:nvSpPr>
          <p:cNvPr id="9" name="Content Placeholder 2"/>
          <p:cNvSpPr txBox="1">
            <a:spLocks/>
          </p:cNvSpPr>
          <p:nvPr/>
        </p:nvSpPr>
        <p:spPr>
          <a:xfrm>
            <a:off x="6649279" y="1699850"/>
            <a:ext cx="4929808" cy="380154"/>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300"/>
              </a:spcBef>
              <a:buFont typeface="Arial" panose="020B0604020202020204" pitchFamily="34" charset="0"/>
              <a:buNone/>
            </a:pPr>
            <a:r>
              <a:rPr lang="en-US" sz="2000" b="1" dirty="0">
                <a:solidFill>
                  <a:schemeClr val="accent5">
                    <a:lumMod val="50000"/>
                  </a:schemeClr>
                </a:solidFill>
              </a:rPr>
              <a:t>Video 4: Customizing Route Segment Data</a:t>
            </a:r>
            <a:endParaRPr lang="en-US" sz="2000" dirty="0">
              <a:solidFill>
                <a:schemeClr val="accent5">
                  <a:lumMod val="50000"/>
                </a:schemeClr>
              </a:solidFill>
            </a:endParaRPr>
          </a:p>
        </p:txBody>
      </p:sp>
      <p:pic>
        <p:nvPicPr>
          <p:cNvPr id="6" name="UG Video-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329820" y="2133601"/>
            <a:ext cx="5799253" cy="4134803"/>
          </a:xfrm>
          <a:prstGeom prst="rect">
            <a:avLst/>
          </a:prstGeom>
        </p:spPr>
      </p:pic>
    </p:spTree>
    <p:extLst>
      <p:ext uri="{BB962C8B-B14F-4D97-AF65-F5344CB8AC3E}">
        <p14:creationId xmlns:p14="http://schemas.microsoft.com/office/powerpoint/2010/main" val="1308344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100000">
                <p:cTn id="7" fill="hold" display="0">
                  <p:stCondLst>
                    <p:cond delay="indefinite"/>
                  </p:stCondLst>
                </p:cTn>
                <p:tgtEl>
                  <p:spTgt spid="6"/>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DST Plow Route Data</a:t>
            </a:r>
          </a:p>
        </p:txBody>
      </p:sp>
      <p:sp>
        <p:nvSpPr>
          <p:cNvPr id="3" name="Content Placeholder 2"/>
          <p:cNvSpPr>
            <a:spLocks noGrp="1"/>
          </p:cNvSpPr>
          <p:nvPr>
            <p:ph idx="1"/>
          </p:nvPr>
        </p:nvSpPr>
        <p:spPr>
          <a:xfrm>
            <a:off x="559060" y="1522966"/>
            <a:ext cx="5608332" cy="4506897"/>
          </a:xfrm>
        </p:spPr>
        <p:txBody>
          <a:bodyPr>
            <a:noAutofit/>
          </a:bodyPr>
          <a:lstStyle/>
          <a:p>
            <a:pPr marL="0" indent="228600">
              <a:lnSpc>
                <a:spcPct val="100000"/>
              </a:lnSpc>
              <a:spcBef>
                <a:spcPts val="300"/>
              </a:spcBef>
              <a:buNone/>
            </a:pPr>
            <a:r>
              <a:rPr lang="en-US" sz="2000" b="1" dirty="0"/>
              <a:t>Customizing route geometry data</a:t>
            </a:r>
          </a:p>
          <a:p>
            <a:pPr marL="0" indent="0">
              <a:lnSpc>
                <a:spcPct val="100000"/>
              </a:lnSpc>
              <a:spcBef>
                <a:spcPts val="300"/>
              </a:spcBef>
              <a:buNone/>
            </a:pPr>
            <a:r>
              <a:rPr lang="en-US" sz="1600" dirty="0"/>
              <a:t>An important task to consider when defining a plow route for analysis is to identify and assign important roadway geometries. The user need not define every roadway geometric feature along the route, just the elements that contribute to:</a:t>
            </a:r>
          </a:p>
          <a:p>
            <a:pPr marL="457200" indent="-223838">
              <a:lnSpc>
                <a:spcPct val="100000"/>
              </a:lnSpc>
              <a:spcBef>
                <a:spcPts val="300"/>
              </a:spcBef>
              <a:buFont typeface="Wingdings" panose="05000000000000000000" pitchFamily="2" charset="2"/>
              <a:buChar char="ü"/>
            </a:pPr>
            <a:r>
              <a:rPr lang="en-US" sz="1600" dirty="0"/>
              <a:t>Roadway clearing width</a:t>
            </a:r>
          </a:p>
          <a:p>
            <a:pPr marL="457200" indent="-223838">
              <a:lnSpc>
                <a:spcPct val="100000"/>
              </a:lnSpc>
              <a:spcBef>
                <a:spcPts val="300"/>
              </a:spcBef>
              <a:buFont typeface="Wingdings" panose="05000000000000000000" pitchFamily="2" charset="2"/>
              <a:buChar char="ü"/>
            </a:pPr>
            <a:r>
              <a:rPr lang="en-US" sz="1600" dirty="0"/>
              <a:t>Diversion lanes</a:t>
            </a:r>
          </a:p>
          <a:p>
            <a:pPr marL="457200" indent="-223838">
              <a:lnSpc>
                <a:spcPct val="100000"/>
              </a:lnSpc>
              <a:spcBef>
                <a:spcPts val="300"/>
              </a:spcBef>
              <a:buFont typeface="Wingdings" panose="05000000000000000000" pitchFamily="2" charset="2"/>
              <a:buChar char="ü"/>
            </a:pPr>
            <a:r>
              <a:rPr lang="en-US" sz="1600" dirty="0"/>
              <a:t>Plow times</a:t>
            </a:r>
          </a:p>
          <a:p>
            <a:pPr marL="0" indent="0">
              <a:lnSpc>
                <a:spcPct val="100000"/>
              </a:lnSpc>
              <a:spcBef>
                <a:spcPts val="300"/>
              </a:spcBef>
              <a:buNone/>
            </a:pPr>
            <a:r>
              <a:rPr lang="en-US" sz="1600" dirty="0"/>
              <a:t>Roadway geometries other than these may effect how a DOT plows the roadway, or allocates plows for analysis, but only the noted factors have a direct influence on the cost analysis and need to be defined for an accurate efficiency calculation.</a:t>
            </a:r>
          </a:p>
          <a:p>
            <a:pPr marL="0" indent="0">
              <a:lnSpc>
                <a:spcPct val="100000"/>
              </a:lnSpc>
              <a:spcBef>
                <a:spcPts val="300"/>
              </a:spcBef>
              <a:buNone/>
            </a:pPr>
            <a:r>
              <a:rPr lang="en-US" sz="1600" dirty="0"/>
              <a:t>The DST has several common influential roadways geometries defined and default values are entered in the geometric data library. The user can customize these data values to better reflect a specific DOT’s highway plowing routes.</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8" name="Content Placeholder 2"/>
          <p:cNvSpPr txBox="1">
            <a:spLocks/>
          </p:cNvSpPr>
          <p:nvPr/>
        </p:nvSpPr>
        <p:spPr>
          <a:xfrm>
            <a:off x="6821538" y="1883549"/>
            <a:ext cx="4837974" cy="380154"/>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300"/>
              </a:spcBef>
              <a:buFont typeface="Arial" panose="020B0604020202020204" pitchFamily="34" charset="0"/>
              <a:buNone/>
            </a:pPr>
            <a:r>
              <a:rPr lang="en-US" sz="2000" b="1" dirty="0">
                <a:solidFill>
                  <a:schemeClr val="accent5">
                    <a:lumMod val="50000"/>
                  </a:schemeClr>
                </a:solidFill>
              </a:rPr>
              <a:t>Video 5: Customizing Route Geometry Data</a:t>
            </a:r>
            <a:endParaRPr lang="en-US" sz="2000" dirty="0">
              <a:solidFill>
                <a:schemeClr val="accent5">
                  <a:lumMod val="50000"/>
                </a:schemeClr>
              </a:solidFill>
            </a:endParaRPr>
          </a:p>
        </p:txBody>
      </p:sp>
      <p:pic>
        <p:nvPicPr>
          <p:cNvPr id="7" name="UG Video-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712656" y="2369580"/>
            <a:ext cx="5316037" cy="3957484"/>
          </a:xfrm>
          <a:prstGeom prst="rect">
            <a:avLst/>
          </a:prstGeom>
        </p:spPr>
      </p:pic>
    </p:spTree>
    <p:extLst>
      <p:ext uri="{BB962C8B-B14F-4D97-AF65-F5344CB8AC3E}">
        <p14:creationId xmlns:p14="http://schemas.microsoft.com/office/powerpoint/2010/main" val="2285818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4" name="TextBox 3"/>
          <p:cNvSpPr txBox="1"/>
          <p:nvPr/>
        </p:nvSpPr>
        <p:spPr>
          <a:xfrm>
            <a:off x="1987630" y="1216152"/>
            <a:ext cx="7845552" cy="584775"/>
          </a:xfrm>
          <a:prstGeom prst="rect">
            <a:avLst/>
          </a:prstGeom>
          <a:solidFill>
            <a:schemeClr val="bg1"/>
          </a:solidFill>
          <a:ln w="57150">
            <a:noFill/>
          </a:ln>
        </p:spPr>
        <p:txBody>
          <a:bodyPr wrap="square" rtlCol="0">
            <a:spAutoFit/>
          </a:bodyPr>
          <a:lstStyle/>
          <a:p>
            <a:pPr algn="ctr"/>
            <a:r>
              <a:rPr lang="en-US" sz="3200" b="1" dirty="0"/>
              <a:t>End of DST Define Plow Route Data Section</a:t>
            </a:r>
          </a:p>
        </p:txBody>
      </p:sp>
      <p:sp>
        <p:nvSpPr>
          <p:cNvPr id="5" name="TextBox 4"/>
          <p:cNvSpPr txBox="1"/>
          <p:nvPr/>
        </p:nvSpPr>
        <p:spPr>
          <a:xfrm>
            <a:off x="1094900" y="5091788"/>
            <a:ext cx="9941908" cy="461665"/>
          </a:xfrm>
          <a:prstGeom prst="rect">
            <a:avLst/>
          </a:prstGeom>
          <a:solidFill>
            <a:schemeClr val="bg2">
              <a:lumMod val="90000"/>
            </a:schemeClr>
          </a:solidFill>
        </p:spPr>
        <p:txBody>
          <a:bodyPr wrap="square" rtlCol="0">
            <a:spAutoFit/>
          </a:bodyPr>
          <a:lstStyle/>
          <a:p>
            <a:pPr algn="ctr"/>
            <a:r>
              <a:rPr lang="en-US" sz="2400" dirty="0"/>
              <a:t>Next presentation slide is the beginning of the DST Run Analysis section</a:t>
            </a:r>
          </a:p>
        </p:txBody>
      </p:sp>
      <p:sp>
        <p:nvSpPr>
          <p:cNvPr id="6" name="Action Button: Custom 5">
            <a:hlinkClick r:id="rId2" action="ppaction://hlinksldjump" highlightClick="1">
              <a:snd r:embed="rId3" name="click.wav"/>
            </a:hlinkClick>
          </p:cNvPr>
          <p:cNvSpPr/>
          <p:nvPr/>
        </p:nvSpPr>
        <p:spPr>
          <a:xfrm>
            <a:off x="4130040" y="2606040"/>
            <a:ext cx="3688080" cy="1546860"/>
          </a:xfrm>
          <a:prstGeom prst="actionButtonBlank">
            <a:avLst/>
          </a:prstGeom>
          <a:solidFill>
            <a:schemeClr val="accent2"/>
          </a:solidFill>
          <a:ln w="6985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Click here to return to Main Category Page</a:t>
            </a:r>
          </a:p>
        </p:txBody>
      </p:sp>
    </p:spTree>
    <p:extLst>
      <p:ext uri="{BB962C8B-B14F-4D97-AF65-F5344CB8AC3E}">
        <p14:creationId xmlns:p14="http://schemas.microsoft.com/office/powerpoint/2010/main" val="36356462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2825" y="249380"/>
            <a:ext cx="6968691" cy="475015"/>
          </a:xfrm>
          <a:solidFill>
            <a:schemeClr val="accent5">
              <a:lumMod val="50000"/>
            </a:schemeClr>
          </a:solidFill>
        </p:spPr>
        <p:txBody>
          <a:bodyPr>
            <a:noAutofit/>
          </a:bodyPr>
          <a:lstStyle/>
          <a:p>
            <a:pPr algn="ctr"/>
            <a:r>
              <a:rPr lang="en-US" sz="3200" dirty="0">
                <a:solidFill>
                  <a:schemeClr val="accent4"/>
                </a:solidFill>
              </a:rPr>
              <a:t>Running DST Analyses</a:t>
            </a:r>
          </a:p>
        </p:txBody>
      </p:sp>
      <p:sp>
        <p:nvSpPr>
          <p:cNvPr id="3" name="Content Placeholder 2"/>
          <p:cNvSpPr>
            <a:spLocks noGrp="1"/>
          </p:cNvSpPr>
          <p:nvPr>
            <p:ph idx="1"/>
          </p:nvPr>
        </p:nvSpPr>
        <p:spPr>
          <a:xfrm>
            <a:off x="180885" y="972979"/>
            <a:ext cx="7137990" cy="1666723"/>
          </a:xfrm>
        </p:spPr>
        <p:txBody>
          <a:bodyPr>
            <a:noAutofit/>
          </a:bodyPr>
          <a:lstStyle/>
          <a:p>
            <a:pPr marL="0" indent="228600">
              <a:lnSpc>
                <a:spcPct val="100000"/>
              </a:lnSpc>
              <a:buNone/>
            </a:pPr>
            <a:r>
              <a:rPr lang="en-US" sz="2000" b="1" dirty="0"/>
              <a:t>Running DST analyses in three steps</a:t>
            </a:r>
          </a:p>
          <a:p>
            <a:pPr marL="687388" indent="-227013">
              <a:lnSpc>
                <a:spcPct val="100000"/>
              </a:lnSpc>
              <a:spcBef>
                <a:spcPts val="300"/>
              </a:spcBef>
              <a:buAutoNum type="arabicParenR"/>
            </a:pPr>
            <a:r>
              <a:rPr lang="en-US" sz="1400" dirty="0"/>
              <a:t>The user defines a plow route for the DST analysis on the plow route definition screen.</a:t>
            </a:r>
          </a:p>
          <a:p>
            <a:pPr marL="687388" indent="-227013">
              <a:lnSpc>
                <a:spcPct val="100000"/>
              </a:lnSpc>
              <a:spcBef>
                <a:spcPts val="300"/>
              </a:spcBef>
              <a:buAutoNum type="arabicParenR"/>
            </a:pPr>
            <a:r>
              <a:rPr lang="en-US" sz="1400" dirty="0"/>
              <a:t>The user switches to the user interface screen and selects a plow allotment for the analysis.</a:t>
            </a:r>
          </a:p>
          <a:p>
            <a:pPr marL="687388" indent="-227013">
              <a:lnSpc>
                <a:spcPct val="100000"/>
              </a:lnSpc>
              <a:spcBef>
                <a:spcPts val="300"/>
              </a:spcBef>
              <a:buAutoNum type="arabicParenR"/>
            </a:pPr>
            <a:r>
              <a:rPr lang="en-US" sz="1400" dirty="0"/>
              <a:t>The user presses the Run button, and the DST calculates the most efficient deployment configuration.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2091" y="5894442"/>
            <a:ext cx="1177515" cy="792900"/>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5745" y="3581635"/>
            <a:ext cx="4416743" cy="1467031"/>
          </a:xfrm>
          <a:prstGeom prst="rect">
            <a:avLst/>
          </a:prstGeom>
        </p:spPr>
      </p:pic>
      <p:sp>
        <p:nvSpPr>
          <p:cNvPr id="6" name="TextBox 5"/>
          <p:cNvSpPr txBox="1"/>
          <p:nvPr/>
        </p:nvSpPr>
        <p:spPr>
          <a:xfrm>
            <a:off x="645745" y="5311588"/>
            <a:ext cx="5986346" cy="523220"/>
          </a:xfrm>
          <a:prstGeom prst="rect">
            <a:avLst/>
          </a:prstGeom>
          <a:noFill/>
        </p:spPr>
        <p:txBody>
          <a:bodyPr wrap="square" rtlCol="0">
            <a:spAutoFit/>
          </a:bodyPr>
          <a:lstStyle/>
          <a:p>
            <a:pPr>
              <a:spcBef>
                <a:spcPts val="300"/>
              </a:spcBef>
            </a:pPr>
            <a:r>
              <a:rPr lang="en-US" sz="1400" dirty="0"/>
              <a:t>The result of the DST analysis is then presented on the user interface screen in the most efficient plow deployment configuration table.</a:t>
            </a:r>
          </a:p>
        </p:txBody>
      </p:sp>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33701" y="2624530"/>
            <a:ext cx="1083188" cy="971604"/>
          </a:xfrm>
          <a:prstGeom prst="rect">
            <a:avLst/>
          </a:prstGeom>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38176" y="4090676"/>
            <a:ext cx="2331038" cy="2707276"/>
          </a:xfrm>
          <a:prstGeom prst="rect">
            <a:avLst/>
          </a:prstGeom>
        </p:spPr>
      </p:pic>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38175" y="1184445"/>
            <a:ext cx="2284075" cy="2625345"/>
          </a:xfrm>
          <a:prstGeom prst="rect">
            <a:avLst/>
          </a:prstGeom>
        </p:spPr>
      </p:pic>
      <p:sp>
        <p:nvSpPr>
          <p:cNvPr id="24" name="5-Point Star 23"/>
          <p:cNvSpPr/>
          <p:nvPr/>
        </p:nvSpPr>
        <p:spPr>
          <a:xfrm>
            <a:off x="8394999" y="2687539"/>
            <a:ext cx="865066" cy="669235"/>
          </a:xfrm>
          <a:prstGeom prst="star5">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8682220" y="2837490"/>
            <a:ext cx="290623" cy="369332"/>
          </a:xfrm>
          <a:prstGeom prst="rect">
            <a:avLst/>
          </a:prstGeom>
          <a:noFill/>
        </p:spPr>
        <p:txBody>
          <a:bodyPr wrap="square" rtlCol="0">
            <a:spAutoFit/>
          </a:bodyPr>
          <a:lstStyle/>
          <a:p>
            <a:r>
              <a:rPr lang="en-US" dirty="0">
                <a:solidFill>
                  <a:srgbClr val="FF0000"/>
                </a:solidFill>
              </a:rPr>
              <a:t>1</a:t>
            </a:r>
          </a:p>
        </p:txBody>
      </p:sp>
      <p:sp>
        <p:nvSpPr>
          <p:cNvPr id="25" name="5-Point Star 24"/>
          <p:cNvSpPr/>
          <p:nvPr/>
        </p:nvSpPr>
        <p:spPr>
          <a:xfrm>
            <a:off x="8485567" y="4114830"/>
            <a:ext cx="865066" cy="669235"/>
          </a:xfrm>
          <a:prstGeom prst="star5">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p:cNvSpPr txBox="1"/>
          <p:nvPr/>
        </p:nvSpPr>
        <p:spPr>
          <a:xfrm>
            <a:off x="8772788" y="4264781"/>
            <a:ext cx="290623" cy="369332"/>
          </a:xfrm>
          <a:prstGeom prst="rect">
            <a:avLst/>
          </a:prstGeom>
          <a:noFill/>
        </p:spPr>
        <p:txBody>
          <a:bodyPr wrap="square" rtlCol="0">
            <a:spAutoFit/>
          </a:bodyPr>
          <a:lstStyle/>
          <a:p>
            <a:r>
              <a:rPr lang="en-US" dirty="0">
                <a:solidFill>
                  <a:srgbClr val="FF0000"/>
                </a:solidFill>
              </a:rPr>
              <a:t>2</a:t>
            </a:r>
          </a:p>
        </p:txBody>
      </p:sp>
      <p:sp>
        <p:nvSpPr>
          <p:cNvPr id="27" name="5-Point Star 26"/>
          <p:cNvSpPr/>
          <p:nvPr/>
        </p:nvSpPr>
        <p:spPr>
          <a:xfrm>
            <a:off x="5723254" y="5945131"/>
            <a:ext cx="865066" cy="669235"/>
          </a:xfrm>
          <a:prstGeom prst="star5">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p:cNvSpPr txBox="1"/>
          <p:nvPr/>
        </p:nvSpPr>
        <p:spPr>
          <a:xfrm>
            <a:off x="6010475" y="6095082"/>
            <a:ext cx="290623" cy="369332"/>
          </a:xfrm>
          <a:prstGeom prst="rect">
            <a:avLst/>
          </a:prstGeom>
          <a:noFill/>
        </p:spPr>
        <p:txBody>
          <a:bodyPr wrap="square" rtlCol="0">
            <a:spAutoFit/>
          </a:bodyPr>
          <a:lstStyle/>
          <a:p>
            <a:r>
              <a:rPr lang="en-US" dirty="0">
                <a:solidFill>
                  <a:srgbClr val="FF0000"/>
                </a:solidFill>
              </a:rPr>
              <a:t>3</a:t>
            </a:r>
          </a:p>
        </p:txBody>
      </p:sp>
      <p:sp>
        <p:nvSpPr>
          <p:cNvPr id="29" name="Rounded Rectangle 28"/>
          <p:cNvSpPr/>
          <p:nvPr/>
        </p:nvSpPr>
        <p:spPr>
          <a:xfrm>
            <a:off x="3142065" y="3125346"/>
            <a:ext cx="743586" cy="379101"/>
          </a:xfrm>
          <a:prstGeom prst="roundRect">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3142065" y="3125346"/>
            <a:ext cx="822251" cy="369332"/>
          </a:xfrm>
          <a:prstGeom prst="rect">
            <a:avLst/>
          </a:prstGeom>
          <a:noFill/>
        </p:spPr>
        <p:txBody>
          <a:bodyPr wrap="square" rtlCol="0">
            <a:spAutoFit/>
          </a:bodyPr>
          <a:lstStyle/>
          <a:p>
            <a:r>
              <a:rPr lang="en-US" dirty="0">
                <a:solidFill>
                  <a:srgbClr val="FF0000"/>
                </a:solidFill>
              </a:rPr>
              <a:t>Result</a:t>
            </a:r>
          </a:p>
        </p:txBody>
      </p:sp>
      <p:pic>
        <p:nvPicPr>
          <p:cNvPr id="30" name="Picture 2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27921" y="4057061"/>
            <a:ext cx="1088968" cy="895448"/>
          </a:xfrm>
          <a:prstGeom prst="rect">
            <a:avLst/>
          </a:prstGeom>
        </p:spPr>
      </p:pic>
      <p:sp>
        <p:nvSpPr>
          <p:cNvPr id="21" name="TextBox 20"/>
          <p:cNvSpPr txBox="1"/>
          <p:nvPr/>
        </p:nvSpPr>
        <p:spPr>
          <a:xfrm>
            <a:off x="559786" y="3318713"/>
            <a:ext cx="1770459" cy="307777"/>
          </a:xfrm>
          <a:prstGeom prst="rect">
            <a:avLst/>
          </a:prstGeom>
          <a:noFill/>
        </p:spPr>
        <p:txBody>
          <a:bodyPr wrap="square" rtlCol="0">
            <a:spAutoFit/>
          </a:bodyPr>
          <a:lstStyle/>
          <a:p>
            <a:r>
              <a:rPr lang="en-US" sz="1400" b="1" dirty="0">
                <a:solidFill>
                  <a:schemeClr val="tx2"/>
                </a:solidFill>
              </a:rPr>
              <a:t>User Interface Screen</a:t>
            </a:r>
          </a:p>
        </p:txBody>
      </p:sp>
      <p:sp>
        <p:nvSpPr>
          <p:cNvPr id="31" name="TextBox 30"/>
          <p:cNvSpPr txBox="1"/>
          <p:nvPr/>
        </p:nvSpPr>
        <p:spPr>
          <a:xfrm>
            <a:off x="9367596" y="3837310"/>
            <a:ext cx="1770459" cy="307777"/>
          </a:xfrm>
          <a:prstGeom prst="rect">
            <a:avLst/>
          </a:prstGeom>
          <a:noFill/>
        </p:spPr>
        <p:txBody>
          <a:bodyPr wrap="square" rtlCol="0">
            <a:spAutoFit/>
          </a:bodyPr>
          <a:lstStyle/>
          <a:p>
            <a:r>
              <a:rPr lang="en-US" sz="1400" b="1" dirty="0">
                <a:solidFill>
                  <a:schemeClr val="tx2"/>
                </a:solidFill>
              </a:rPr>
              <a:t>User Interface Screen</a:t>
            </a:r>
          </a:p>
        </p:txBody>
      </p:sp>
      <p:sp>
        <p:nvSpPr>
          <p:cNvPr id="32" name="TextBox 31"/>
          <p:cNvSpPr txBox="1"/>
          <p:nvPr/>
        </p:nvSpPr>
        <p:spPr>
          <a:xfrm>
            <a:off x="9348884" y="936875"/>
            <a:ext cx="2132144" cy="307777"/>
          </a:xfrm>
          <a:prstGeom prst="rect">
            <a:avLst/>
          </a:prstGeom>
          <a:noFill/>
        </p:spPr>
        <p:txBody>
          <a:bodyPr wrap="square" rtlCol="0">
            <a:spAutoFit/>
          </a:bodyPr>
          <a:lstStyle/>
          <a:p>
            <a:r>
              <a:rPr lang="en-US" sz="1400" b="1" dirty="0">
                <a:solidFill>
                  <a:schemeClr val="tx2"/>
                </a:solidFill>
              </a:rPr>
              <a:t>Define Plow Route Screen</a:t>
            </a:r>
          </a:p>
        </p:txBody>
      </p:sp>
    </p:spTree>
    <p:extLst>
      <p:ext uri="{BB962C8B-B14F-4D97-AF65-F5344CB8AC3E}">
        <p14:creationId xmlns:p14="http://schemas.microsoft.com/office/powerpoint/2010/main" val="3134948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Running DST Analyses</a:t>
            </a:r>
          </a:p>
        </p:txBody>
      </p:sp>
      <p:sp>
        <p:nvSpPr>
          <p:cNvPr id="3" name="Content Placeholder 2"/>
          <p:cNvSpPr>
            <a:spLocks noGrp="1"/>
          </p:cNvSpPr>
          <p:nvPr>
            <p:ph idx="1"/>
          </p:nvPr>
        </p:nvSpPr>
        <p:spPr>
          <a:xfrm>
            <a:off x="253273" y="1397869"/>
            <a:ext cx="6725497" cy="4652686"/>
          </a:xfrm>
        </p:spPr>
        <p:txBody>
          <a:bodyPr>
            <a:noAutofit/>
          </a:bodyPr>
          <a:lstStyle/>
          <a:p>
            <a:pPr marL="0" indent="233363">
              <a:lnSpc>
                <a:spcPct val="100000"/>
              </a:lnSpc>
              <a:spcBef>
                <a:spcPts val="0"/>
              </a:spcBef>
              <a:buNone/>
            </a:pPr>
            <a:r>
              <a:rPr lang="en-US" sz="2000" b="1" dirty="0"/>
              <a:t>Step-by-Step DST efficiency analysis</a:t>
            </a:r>
          </a:p>
          <a:p>
            <a:pPr marL="0" indent="0" defTabSz="685800">
              <a:lnSpc>
                <a:spcPct val="100000"/>
              </a:lnSpc>
              <a:spcBef>
                <a:spcPts val="0"/>
              </a:spcBef>
              <a:buNone/>
            </a:pPr>
            <a:r>
              <a:rPr lang="en-US" sz="1600" dirty="0"/>
              <a:t>To conduct a DST analysis, the DOT user would customize the plow configuration and operating cost data libraries if necessary.</a:t>
            </a:r>
          </a:p>
          <a:p>
            <a:pPr marL="457200" defTabSz="685800">
              <a:lnSpc>
                <a:spcPct val="100000"/>
              </a:lnSpc>
              <a:spcBef>
                <a:spcPts val="300"/>
              </a:spcBef>
              <a:spcAft>
                <a:spcPts val="300"/>
              </a:spcAft>
              <a:buFont typeface="+mj-lt"/>
              <a:buAutoNum type="arabicParenR"/>
            </a:pPr>
            <a:r>
              <a:rPr lang="en-US" sz="1600" dirty="0"/>
              <a:t>The user customizes the plow configuration library data library.</a:t>
            </a:r>
          </a:p>
          <a:p>
            <a:pPr marL="457200" defTabSz="685800">
              <a:lnSpc>
                <a:spcPct val="100000"/>
              </a:lnSpc>
              <a:spcBef>
                <a:spcPts val="300"/>
              </a:spcBef>
              <a:spcAft>
                <a:spcPts val="300"/>
              </a:spcAft>
              <a:buFont typeface="+mj-lt"/>
              <a:buAutoNum type="arabicParenR"/>
            </a:pPr>
            <a:r>
              <a:rPr lang="en-US" sz="1600" dirty="0"/>
              <a:t>The user customizes the plow operating cost data library.</a:t>
            </a:r>
          </a:p>
          <a:p>
            <a:pPr marL="0" indent="0" defTabSz="685800">
              <a:lnSpc>
                <a:spcPct val="100000"/>
              </a:lnSpc>
              <a:spcBef>
                <a:spcPts val="600"/>
              </a:spcBef>
              <a:spcAft>
                <a:spcPts val="300"/>
              </a:spcAft>
              <a:buNone/>
            </a:pPr>
            <a:r>
              <a:rPr lang="en-US" sz="1600" dirty="0"/>
              <a:t>Then the DOT user defines a plow route for the analysis.</a:t>
            </a:r>
          </a:p>
          <a:p>
            <a:pPr marL="457200" indent="-223838" defTabSz="685800">
              <a:lnSpc>
                <a:spcPct val="100000"/>
              </a:lnSpc>
              <a:spcBef>
                <a:spcPts val="300"/>
              </a:spcBef>
              <a:spcAft>
                <a:spcPts val="300"/>
              </a:spcAft>
              <a:buNone/>
            </a:pPr>
            <a:r>
              <a:rPr lang="en-US" sz="1600" dirty="0"/>
              <a:t>3) Customize roadway segment data</a:t>
            </a:r>
          </a:p>
          <a:p>
            <a:pPr marL="457200" indent="-223838" defTabSz="685800">
              <a:lnSpc>
                <a:spcPct val="100000"/>
              </a:lnSpc>
              <a:spcBef>
                <a:spcPts val="300"/>
              </a:spcBef>
              <a:spcAft>
                <a:spcPts val="300"/>
              </a:spcAft>
              <a:buNone/>
            </a:pPr>
            <a:r>
              <a:rPr lang="en-US" sz="1600" dirty="0"/>
              <a:t>4) Customize geometric node data</a:t>
            </a:r>
          </a:p>
          <a:p>
            <a:pPr marL="457200" indent="-223838" defTabSz="685800">
              <a:lnSpc>
                <a:spcPct val="100000"/>
              </a:lnSpc>
              <a:spcBef>
                <a:spcPts val="0"/>
              </a:spcBef>
              <a:buNone/>
            </a:pPr>
            <a:r>
              <a:rPr lang="en-US" sz="1600" dirty="0"/>
              <a:t>5) Define plow route</a:t>
            </a:r>
          </a:p>
          <a:p>
            <a:pPr marL="0" indent="0" defTabSz="685800">
              <a:lnSpc>
                <a:spcPct val="100000"/>
              </a:lnSpc>
              <a:spcBef>
                <a:spcPts val="600"/>
              </a:spcBef>
              <a:spcAft>
                <a:spcPts val="300"/>
              </a:spcAft>
              <a:buNone/>
              <a:tabLst>
                <a:tab pos="233363" algn="l"/>
              </a:tabLst>
            </a:pPr>
            <a:r>
              <a:rPr lang="en-US" sz="1600" dirty="0"/>
              <a:t>Once all the analysis data is customized, the user can run a variety of different plow efficiency and cost and comparison evaluations and iterate as needed.</a:t>
            </a:r>
          </a:p>
          <a:p>
            <a:pPr marL="457200" indent="-223838" defTabSz="685800">
              <a:lnSpc>
                <a:spcPct val="100000"/>
              </a:lnSpc>
              <a:spcBef>
                <a:spcPts val="300"/>
              </a:spcBef>
              <a:spcAft>
                <a:spcPts val="300"/>
              </a:spcAft>
              <a:buNone/>
            </a:pPr>
            <a:r>
              <a:rPr lang="en-US" sz="1600" dirty="0"/>
              <a:t>6) Allocate plows to be included in the analysis</a:t>
            </a:r>
          </a:p>
          <a:p>
            <a:pPr marL="457200" indent="-223838" defTabSz="685800">
              <a:lnSpc>
                <a:spcPct val="100000"/>
              </a:lnSpc>
              <a:spcBef>
                <a:spcPts val="300"/>
              </a:spcBef>
              <a:spcAft>
                <a:spcPts val="300"/>
              </a:spcAft>
              <a:buNone/>
            </a:pPr>
            <a:r>
              <a:rPr lang="en-US" sz="1600" dirty="0"/>
              <a:t>7) Run analysis</a:t>
            </a:r>
          </a:p>
          <a:p>
            <a:pPr marL="457200" indent="-223838" defTabSz="685800">
              <a:lnSpc>
                <a:spcPct val="100000"/>
              </a:lnSpc>
              <a:spcBef>
                <a:spcPts val="300"/>
              </a:spcBef>
              <a:spcAft>
                <a:spcPts val="300"/>
              </a:spcAft>
              <a:buNone/>
            </a:pPr>
            <a:r>
              <a:rPr lang="en-US" sz="1600" dirty="0"/>
              <a:t>8) Examine results and full permutations list(s)</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8" name="Content Placeholder 2"/>
          <p:cNvSpPr txBox="1">
            <a:spLocks/>
          </p:cNvSpPr>
          <p:nvPr/>
        </p:nvSpPr>
        <p:spPr>
          <a:xfrm>
            <a:off x="7265423" y="1086730"/>
            <a:ext cx="4732513" cy="426720"/>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400" b="1" dirty="0">
                <a:solidFill>
                  <a:schemeClr val="accent5">
                    <a:lumMod val="50000"/>
                  </a:schemeClr>
                </a:solidFill>
              </a:rPr>
              <a:t>Video 6: Step-By-Step DST analysis</a:t>
            </a:r>
          </a:p>
        </p:txBody>
      </p:sp>
      <p:sp>
        <p:nvSpPr>
          <p:cNvPr id="9" name="Curved Up Arrow 8"/>
          <p:cNvSpPr/>
          <p:nvPr/>
        </p:nvSpPr>
        <p:spPr>
          <a:xfrm rot="16200000">
            <a:off x="4504195" y="5227603"/>
            <a:ext cx="797946" cy="478768"/>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0" name="UG Video-6b">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565301" y="1612490"/>
            <a:ext cx="4132757" cy="4724400"/>
          </a:xfrm>
          <a:prstGeom prst="rect">
            <a:avLst/>
          </a:prstGeom>
        </p:spPr>
      </p:pic>
    </p:spTree>
    <p:extLst>
      <p:ext uri="{BB962C8B-B14F-4D97-AF65-F5344CB8AC3E}">
        <p14:creationId xmlns:p14="http://schemas.microsoft.com/office/powerpoint/2010/main" val="3456290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vol="80000">
                <p:cTn id="7" fill="hold" display="0">
                  <p:stCondLst>
                    <p:cond delay="indefinite"/>
                  </p:stCondLst>
                </p:cTn>
                <p:tgtEl>
                  <p:spTgt spid="10"/>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l="6875" t="75165" r="25240" b="4607"/>
          <a:stretch/>
        </p:blipFill>
        <p:spPr>
          <a:xfrm>
            <a:off x="2253620" y="4070336"/>
            <a:ext cx="7767655" cy="2231136"/>
          </a:xfrm>
          <a:prstGeom prst="rect">
            <a:avLst/>
          </a:prstGeom>
        </p:spPr>
      </p:pic>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Running DST Analyses</a:t>
            </a:r>
          </a:p>
        </p:txBody>
      </p:sp>
      <p:sp>
        <p:nvSpPr>
          <p:cNvPr id="3" name="Content Placeholder 2"/>
          <p:cNvSpPr>
            <a:spLocks noGrp="1"/>
          </p:cNvSpPr>
          <p:nvPr>
            <p:ph idx="1"/>
          </p:nvPr>
        </p:nvSpPr>
        <p:spPr>
          <a:xfrm>
            <a:off x="477938" y="1385806"/>
            <a:ext cx="7827862" cy="1982234"/>
          </a:xfrm>
        </p:spPr>
        <p:txBody>
          <a:bodyPr>
            <a:noAutofit/>
          </a:bodyPr>
          <a:lstStyle/>
          <a:p>
            <a:pPr marL="0" indent="228600">
              <a:lnSpc>
                <a:spcPct val="100000"/>
              </a:lnSpc>
              <a:spcBef>
                <a:spcPts val="300"/>
              </a:spcBef>
              <a:buNone/>
            </a:pPr>
            <a:r>
              <a:rPr lang="en-US" sz="2000" b="1" dirty="0"/>
              <a:t>DST Life Cycle Analysis</a:t>
            </a:r>
          </a:p>
          <a:p>
            <a:pPr marL="0" indent="0" defTabSz="685800">
              <a:lnSpc>
                <a:spcPct val="100000"/>
              </a:lnSpc>
              <a:spcBef>
                <a:spcPts val="300"/>
              </a:spcBef>
              <a:buNone/>
            </a:pPr>
            <a:r>
              <a:rPr lang="en-US" sz="1600" dirty="0"/>
              <a:t>The plow like cycle comparison calculation provides a normalized average life cycle cost that enables plows with different service life to be directly compared in reference to a DOT user selected duration.</a:t>
            </a:r>
          </a:p>
          <a:p>
            <a:pPr marL="0" indent="0" defTabSz="685800">
              <a:lnSpc>
                <a:spcPct val="100000"/>
              </a:lnSpc>
              <a:spcBef>
                <a:spcPts val="300"/>
              </a:spcBef>
              <a:buNone/>
            </a:pPr>
            <a:r>
              <a:rPr lang="en-US" sz="1600" dirty="0"/>
              <a:t>The user only enters a common time period for the life cycle analysis and the program calculates the normalized value. The deployment duration is measured in terms of usage.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7" name="TextBox 6"/>
          <p:cNvSpPr txBox="1"/>
          <p:nvPr/>
        </p:nvSpPr>
        <p:spPr>
          <a:xfrm>
            <a:off x="2073954" y="3762559"/>
            <a:ext cx="1770459" cy="307777"/>
          </a:xfrm>
          <a:prstGeom prst="rect">
            <a:avLst/>
          </a:prstGeom>
          <a:noFill/>
        </p:spPr>
        <p:txBody>
          <a:bodyPr wrap="square" rtlCol="0">
            <a:spAutoFit/>
          </a:bodyPr>
          <a:lstStyle/>
          <a:p>
            <a:r>
              <a:rPr lang="en-US" sz="1400" b="1" dirty="0">
                <a:solidFill>
                  <a:schemeClr val="tx2"/>
                </a:solidFill>
              </a:rPr>
              <a:t>User Interface Screen</a:t>
            </a:r>
          </a:p>
        </p:txBody>
      </p:sp>
      <p:sp>
        <p:nvSpPr>
          <p:cNvPr id="8" name="Oval 7"/>
          <p:cNvSpPr/>
          <p:nvPr/>
        </p:nvSpPr>
        <p:spPr>
          <a:xfrm>
            <a:off x="2073954" y="4979406"/>
            <a:ext cx="1936731" cy="80575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9200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4" name="TextBox 3"/>
          <p:cNvSpPr txBox="1"/>
          <p:nvPr/>
        </p:nvSpPr>
        <p:spPr>
          <a:xfrm>
            <a:off x="2734056" y="1124712"/>
            <a:ext cx="6473952" cy="584775"/>
          </a:xfrm>
          <a:prstGeom prst="rect">
            <a:avLst/>
          </a:prstGeom>
          <a:solidFill>
            <a:schemeClr val="bg1"/>
          </a:solidFill>
          <a:ln w="57150">
            <a:noFill/>
          </a:ln>
        </p:spPr>
        <p:txBody>
          <a:bodyPr wrap="square" rtlCol="0">
            <a:spAutoFit/>
          </a:bodyPr>
          <a:lstStyle/>
          <a:p>
            <a:pPr algn="ctr"/>
            <a:r>
              <a:rPr lang="en-US" sz="3200" b="1" dirty="0"/>
              <a:t>End of DST Run Analysis Section</a:t>
            </a:r>
          </a:p>
        </p:txBody>
      </p:sp>
      <p:sp>
        <p:nvSpPr>
          <p:cNvPr id="5" name="TextBox 4"/>
          <p:cNvSpPr txBox="1"/>
          <p:nvPr/>
        </p:nvSpPr>
        <p:spPr>
          <a:xfrm>
            <a:off x="921164" y="5201516"/>
            <a:ext cx="9941908" cy="461665"/>
          </a:xfrm>
          <a:prstGeom prst="rect">
            <a:avLst/>
          </a:prstGeom>
          <a:solidFill>
            <a:schemeClr val="bg2">
              <a:lumMod val="90000"/>
            </a:schemeClr>
          </a:solidFill>
        </p:spPr>
        <p:txBody>
          <a:bodyPr wrap="square" rtlCol="0">
            <a:spAutoFit/>
          </a:bodyPr>
          <a:lstStyle/>
          <a:p>
            <a:pPr algn="ctr"/>
            <a:r>
              <a:rPr lang="en-US" sz="2400" dirty="0"/>
              <a:t>Next presentation slide is the beginning of the DOT Applications section</a:t>
            </a:r>
          </a:p>
        </p:txBody>
      </p:sp>
      <p:sp>
        <p:nvSpPr>
          <p:cNvPr id="6" name="Action Button: Custom 5">
            <a:hlinkClick r:id="rId2" action="ppaction://hlinksldjump" highlightClick="1">
              <a:snd r:embed="rId3" name="click.wav"/>
            </a:hlinkClick>
          </p:cNvPr>
          <p:cNvSpPr/>
          <p:nvPr/>
        </p:nvSpPr>
        <p:spPr>
          <a:xfrm>
            <a:off x="4130040" y="2606040"/>
            <a:ext cx="3688080" cy="1546860"/>
          </a:xfrm>
          <a:prstGeom prst="actionButtonBlank">
            <a:avLst/>
          </a:prstGeom>
          <a:solidFill>
            <a:schemeClr val="accent2"/>
          </a:solidFill>
          <a:ln w="6985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Click here to return to Main Category Page</a:t>
            </a:r>
          </a:p>
        </p:txBody>
      </p:sp>
    </p:spTree>
    <p:extLst>
      <p:ext uri="{BB962C8B-B14F-4D97-AF65-F5344CB8AC3E}">
        <p14:creationId xmlns:p14="http://schemas.microsoft.com/office/powerpoint/2010/main" val="38749304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2825" y="249380"/>
            <a:ext cx="6968691" cy="475015"/>
          </a:xfrm>
          <a:solidFill>
            <a:schemeClr val="accent5">
              <a:lumMod val="50000"/>
            </a:schemeClr>
          </a:solidFill>
        </p:spPr>
        <p:txBody>
          <a:bodyPr>
            <a:noAutofit/>
          </a:bodyPr>
          <a:lstStyle/>
          <a:p>
            <a:pPr algn="ctr"/>
            <a:r>
              <a:rPr lang="en-US" sz="3200" dirty="0">
                <a:solidFill>
                  <a:schemeClr val="accent4"/>
                </a:solidFill>
              </a:rPr>
              <a:t>DOT Applications</a:t>
            </a:r>
          </a:p>
        </p:txBody>
      </p:sp>
      <p:sp>
        <p:nvSpPr>
          <p:cNvPr id="3" name="Content Placeholder 2"/>
          <p:cNvSpPr>
            <a:spLocks noGrp="1"/>
          </p:cNvSpPr>
          <p:nvPr>
            <p:ph idx="1"/>
          </p:nvPr>
        </p:nvSpPr>
        <p:spPr>
          <a:xfrm>
            <a:off x="311534" y="1858464"/>
            <a:ext cx="7506586" cy="3323136"/>
          </a:xfrm>
        </p:spPr>
        <p:txBody>
          <a:bodyPr>
            <a:noAutofit/>
          </a:bodyPr>
          <a:lstStyle/>
          <a:p>
            <a:pPr marL="0" indent="228600">
              <a:lnSpc>
                <a:spcPct val="100000"/>
              </a:lnSpc>
              <a:buNone/>
            </a:pPr>
            <a:r>
              <a:rPr lang="en-US" sz="2000" b="1" dirty="0"/>
              <a:t>DOT applications of the DST</a:t>
            </a:r>
          </a:p>
          <a:p>
            <a:pPr marL="0" indent="0">
              <a:lnSpc>
                <a:spcPct val="100000"/>
              </a:lnSpc>
              <a:spcBef>
                <a:spcPts val="300"/>
              </a:spcBef>
              <a:buNone/>
            </a:pPr>
            <a:r>
              <a:rPr lang="en-US" sz="1600" dirty="0"/>
              <a:t>The DST data and algorithms can be utilized in many ways to quantify various different aspects of DOT highway plowing cost efficiencies. The most prominent are:</a:t>
            </a:r>
          </a:p>
          <a:p>
            <a:pPr marL="631825" indent="-631825">
              <a:lnSpc>
                <a:spcPct val="100000"/>
              </a:lnSpc>
              <a:spcBef>
                <a:spcPts val="600"/>
              </a:spcBef>
              <a:buNone/>
            </a:pPr>
            <a:r>
              <a:rPr lang="en-US" sz="1600" u="sng" dirty="0"/>
              <a:t>Type-I</a:t>
            </a:r>
            <a:r>
              <a:rPr lang="en-US" sz="1600" dirty="0"/>
              <a:t>  Assist DOTs in determining the most cost-efficient plow deployment configurations for a specific plow route.</a:t>
            </a:r>
          </a:p>
          <a:p>
            <a:pPr marL="746125" indent="-746125">
              <a:lnSpc>
                <a:spcPct val="100000"/>
              </a:lnSpc>
              <a:spcBef>
                <a:spcPts val="600"/>
              </a:spcBef>
              <a:buNone/>
            </a:pPr>
            <a:r>
              <a:rPr lang="en-US" sz="1600" u="sng" dirty="0"/>
              <a:t>Type-II</a:t>
            </a:r>
            <a:r>
              <a:rPr lang="en-US" sz="1600" dirty="0"/>
              <a:t>  Provide a quantitative means for DOTs to determine the most efficient plow routes to deploy a specific plow type, or group of plow types.</a:t>
            </a:r>
          </a:p>
          <a:p>
            <a:pPr marL="746125" indent="-746125">
              <a:lnSpc>
                <a:spcPct val="100000"/>
              </a:lnSpc>
              <a:spcBef>
                <a:spcPts val="600"/>
              </a:spcBef>
              <a:buNone/>
            </a:pPr>
            <a:r>
              <a:rPr lang="en-US" sz="1600" u="sng" dirty="0"/>
              <a:t>Type-III</a:t>
            </a:r>
            <a:r>
              <a:rPr lang="en-US" sz="1600" dirty="0"/>
              <a:t>  Enable DOTs to compare the normalized plow life cycle cost between different plow types.</a:t>
            </a:r>
          </a:p>
          <a:p>
            <a:pPr marL="800100" indent="-800100">
              <a:lnSpc>
                <a:spcPct val="100000"/>
              </a:lnSpc>
              <a:spcBef>
                <a:spcPts val="600"/>
              </a:spcBef>
              <a:buNone/>
            </a:pPr>
            <a:r>
              <a:rPr lang="en-US" sz="1600" u="sng" dirty="0"/>
              <a:t>Type-IV</a:t>
            </a:r>
            <a:r>
              <a:rPr lang="en-US" sz="1600" dirty="0"/>
              <a:t>  Help DOTs to estimate their operating costs for specific plow type(s) for a given plow route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8982" y="1776487"/>
            <a:ext cx="4091088" cy="3487089"/>
          </a:xfrm>
          <a:prstGeom prst="rect">
            <a:avLst/>
          </a:prstGeom>
        </p:spPr>
      </p:pic>
    </p:spTree>
    <p:extLst>
      <p:ext uri="{BB962C8B-B14F-4D97-AF65-F5344CB8AC3E}">
        <p14:creationId xmlns:p14="http://schemas.microsoft.com/office/powerpoint/2010/main" val="37260948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DOT Applications</a:t>
            </a:r>
          </a:p>
        </p:txBody>
      </p:sp>
      <p:sp>
        <p:nvSpPr>
          <p:cNvPr id="3" name="Content Placeholder 2"/>
          <p:cNvSpPr>
            <a:spLocks noGrp="1"/>
          </p:cNvSpPr>
          <p:nvPr>
            <p:ph idx="1"/>
          </p:nvPr>
        </p:nvSpPr>
        <p:spPr>
          <a:xfrm>
            <a:off x="386423" y="1298737"/>
            <a:ext cx="5388215" cy="2210029"/>
          </a:xfrm>
        </p:spPr>
        <p:txBody>
          <a:bodyPr>
            <a:noAutofit/>
          </a:bodyPr>
          <a:lstStyle/>
          <a:p>
            <a:pPr marL="0" indent="228600">
              <a:lnSpc>
                <a:spcPct val="130000"/>
              </a:lnSpc>
              <a:buNone/>
            </a:pPr>
            <a:r>
              <a:rPr lang="en-US" sz="2400" b="1" dirty="0"/>
              <a:t>Type-I  DST analysis</a:t>
            </a:r>
          </a:p>
          <a:p>
            <a:pPr marL="0" indent="0">
              <a:lnSpc>
                <a:spcPct val="100000"/>
              </a:lnSpc>
              <a:spcBef>
                <a:spcPts val="600"/>
              </a:spcBef>
              <a:buNone/>
            </a:pPr>
            <a:r>
              <a:rPr lang="en-US" sz="1600" dirty="0"/>
              <a:t>The Type-I DST analysis enables DOTs to determine the most efficient plow configurations for a specific plow route instance* and to make quantitative cost efficiency comparisons between the deployment of different plow types. </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8" name="Content Placeholder 2"/>
          <p:cNvSpPr txBox="1">
            <a:spLocks/>
          </p:cNvSpPr>
          <p:nvPr/>
        </p:nvSpPr>
        <p:spPr>
          <a:xfrm>
            <a:off x="6666879" y="1577476"/>
            <a:ext cx="3760085" cy="426720"/>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400" b="1" dirty="0">
                <a:solidFill>
                  <a:schemeClr val="accent5">
                    <a:lumMod val="50000"/>
                  </a:schemeClr>
                </a:solidFill>
              </a:rPr>
              <a:t>Video 7: Type-I DST analysis</a:t>
            </a:r>
          </a:p>
        </p:txBody>
      </p:sp>
      <p:sp>
        <p:nvSpPr>
          <p:cNvPr id="9" name="TextBox 8"/>
          <p:cNvSpPr txBox="1"/>
          <p:nvPr/>
        </p:nvSpPr>
        <p:spPr>
          <a:xfrm>
            <a:off x="450952" y="6481699"/>
            <a:ext cx="10694497" cy="307777"/>
          </a:xfrm>
          <a:prstGeom prst="rect">
            <a:avLst/>
          </a:prstGeom>
          <a:noFill/>
        </p:spPr>
        <p:txBody>
          <a:bodyPr wrap="square" rtlCol="0">
            <a:spAutoFit/>
          </a:bodyPr>
          <a:lstStyle/>
          <a:p>
            <a:r>
              <a:rPr lang="en-US" sz="1400" b="1" dirty="0"/>
              <a:t>* </a:t>
            </a:r>
            <a:r>
              <a:rPr lang="en-US" sz="1400" i="1" dirty="0"/>
              <a:t>Plowing Instance: The four possible plow applications, clearing direction (Left – Right) and if plow route requires clearing of diverging lanes</a:t>
            </a:r>
          </a:p>
        </p:txBody>
      </p:sp>
      <p:sp>
        <p:nvSpPr>
          <p:cNvPr id="7" name="TextBox 6"/>
          <p:cNvSpPr txBox="1"/>
          <p:nvPr/>
        </p:nvSpPr>
        <p:spPr>
          <a:xfrm>
            <a:off x="634898" y="3257194"/>
            <a:ext cx="4722294" cy="2554545"/>
          </a:xfrm>
          <a:prstGeom prst="rect">
            <a:avLst/>
          </a:prstGeom>
          <a:noFill/>
        </p:spPr>
        <p:txBody>
          <a:bodyPr wrap="square" rtlCol="0">
            <a:spAutoFit/>
          </a:bodyPr>
          <a:lstStyle/>
          <a:p>
            <a:pPr>
              <a:spcBef>
                <a:spcPts val="600"/>
              </a:spcBef>
            </a:pPr>
            <a:r>
              <a:rPr lang="en-US" sz="1600" dirty="0"/>
              <a:t>The key element in a Type-I analysis is allotting an excess number of the plow types of interest for the plow route analysis to ensure sufficient clearing width capabilities of the most efficient plows. Allotted plows can be actually in a DOT’s fleet, or hypothetical. The DST then calculates the most cost-efficient group of plows by plowing instance. Then the user can navigate to the full details screen for each instance to examine the costs of all possible permutations of the allotted plows and make cost comparisons. </a:t>
            </a:r>
          </a:p>
        </p:txBody>
      </p:sp>
      <p:pic>
        <p:nvPicPr>
          <p:cNvPr id="6" name="UG Video-7b">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798200" y="2116968"/>
            <a:ext cx="6133078" cy="3836504"/>
          </a:xfrm>
          <a:prstGeom prst="rect">
            <a:avLst/>
          </a:prstGeom>
        </p:spPr>
      </p:pic>
    </p:spTree>
    <p:extLst>
      <p:ext uri="{BB962C8B-B14F-4D97-AF65-F5344CB8AC3E}">
        <p14:creationId xmlns:p14="http://schemas.microsoft.com/office/powerpoint/2010/main" val="1850579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DOT Applications</a:t>
            </a:r>
          </a:p>
        </p:txBody>
      </p:sp>
      <p:sp>
        <p:nvSpPr>
          <p:cNvPr id="3" name="Content Placeholder 2"/>
          <p:cNvSpPr>
            <a:spLocks noGrp="1"/>
          </p:cNvSpPr>
          <p:nvPr>
            <p:ph idx="1"/>
          </p:nvPr>
        </p:nvSpPr>
        <p:spPr>
          <a:xfrm>
            <a:off x="253273" y="998103"/>
            <a:ext cx="10116152" cy="914400"/>
          </a:xfrm>
        </p:spPr>
        <p:txBody>
          <a:bodyPr>
            <a:noAutofit/>
          </a:bodyPr>
          <a:lstStyle/>
          <a:p>
            <a:pPr marL="0" indent="228600">
              <a:lnSpc>
                <a:spcPct val="100000"/>
              </a:lnSpc>
              <a:buNone/>
            </a:pPr>
            <a:r>
              <a:rPr lang="en-US" sz="2400" b="1" dirty="0"/>
              <a:t>Type-I  DST analysis – Single instance</a:t>
            </a:r>
          </a:p>
          <a:p>
            <a:pPr marL="0" indent="0">
              <a:lnSpc>
                <a:spcPct val="100000"/>
              </a:lnSpc>
              <a:spcBef>
                <a:spcPts val="0"/>
              </a:spcBef>
              <a:buNone/>
            </a:pPr>
            <a:r>
              <a:rPr lang="en-US" sz="1600" dirty="0"/>
              <a:t>Conducting a Type-I DST analysis on a single instance plow route, after running the analysis, the user navigates to the full results screen from the most efficient plow configuration to make cost comparisons between plow types.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9" name="TextBox 8"/>
          <p:cNvSpPr txBox="1"/>
          <p:nvPr/>
        </p:nvSpPr>
        <p:spPr>
          <a:xfrm>
            <a:off x="5310819" y="3538571"/>
            <a:ext cx="5504665" cy="276999"/>
          </a:xfrm>
          <a:prstGeom prst="rect">
            <a:avLst/>
          </a:prstGeom>
          <a:noFill/>
        </p:spPr>
        <p:txBody>
          <a:bodyPr wrap="square" rtlCol="0">
            <a:spAutoFit/>
          </a:bodyPr>
          <a:lstStyle/>
          <a:p>
            <a:r>
              <a:rPr lang="en-US" sz="1200" b="1" dirty="0">
                <a:solidFill>
                  <a:schemeClr val="tx2"/>
                </a:solidFill>
              </a:rPr>
              <a:t>Through Lanes Cleared Right Full Data Screen – Showing Only first 20 permutations</a:t>
            </a:r>
            <a:endParaRPr lang="en-US" sz="1200" i="1" dirty="0">
              <a:solidFill>
                <a:schemeClr val="tx2"/>
              </a:solidFill>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1620" y="3808301"/>
            <a:ext cx="5993963" cy="2860516"/>
          </a:xfrm>
          <a:prstGeom prst="rect">
            <a:avLst/>
          </a:prstGeom>
        </p:spPr>
      </p:pic>
      <p:cxnSp>
        <p:nvCxnSpPr>
          <p:cNvPr id="14" name="Straight Arrow Connector 13"/>
          <p:cNvCxnSpPr/>
          <p:nvPr/>
        </p:nvCxnSpPr>
        <p:spPr>
          <a:xfrm flipH="1">
            <a:off x="5268484" y="4868333"/>
            <a:ext cx="6248" cy="1276973"/>
          </a:xfrm>
          <a:prstGeom prst="straightConnector1">
            <a:avLst/>
          </a:prstGeom>
          <a:ln w="412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250267" y="4868333"/>
            <a:ext cx="992816" cy="738664"/>
          </a:xfrm>
          <a:prstGeom prst="rect">
            <a:avLst/>
          </a:prstGeom>
          <a:solidFill>
            <a:schemeClr val="bg1"/>
          </a:solidFill>
        </p:spPr>
        <p:txBody>
          <a:bodyPr wrap="square" rtlCol="0">
            <a:spAutoFit/>
          </a:bodyPr>
          <a:lstStyle/>
          <a:p>
            <a:pPr algn="ctr"/>
            <a:r>
              <a:rPr lang="en-US" sz="1400" b="1" dirty="0"/>
              <a:t>Ascending</a:t>
            </a:r>
          </a:p>
          <a:p>
            <a:pPr algn="ctr"/>
            <a:r>
              <a:rPr lang="en-US" sz="1400" b="1" dirty="0"/>
              <a:t>Cost</a:t>
            </a:r>
          </a:p>
          <a:p>
            <a:pPr algn="ctr"/>
            <a:r>
              <a:rPr lang="en-US" sz="1400" b="1" dirty="0"/>
              <a:t>Order</a:t>
            </a:r>
          </a:p>
        </p:txBody>
      </p:sp>
      <p:sp>
        <p:nvSpPr>
          <p:cNvPr id="17" name="Curved Up Arrow 16"/>
          <p:cNvSpPr/>
          <p:nvPr/>
        </p:nvSpPr>
        <p:spPr>
          <a:xfrm rot="14848441">
            <a:off x="10181993" y="4306944"/>
            <a:ext cx="579217" cy="334680"/>
          </a:xfrm>
          <a:prstGeom prst="curvedUp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TextBox 6"/>
          <p:cNvSpPr txBox="1"/>
          <p:nvPr/>
        </p:nvSpPr>
        <p:spPr>
          <a:xfrm>
            <a:off x="10707884" y="4222021"/>
            <a:ext cx="1363134" cy="523220"/>
          </a:xfrm>
          <a:prstGeom prst="rect">
            <a:avLst/>
          </a:prstGeom>
          <a:solidFill>
            <a:schemeClr val="bg1"/>
          </a:solidFill>
        </p:spPr>
        <p:txBody>
          <a:bodyPr wrap="square" rtlCol="0">
            <a:spAutoFit/>
          </a:bodyPr>
          <a:lstStyle/>
          <a:p>
            <a:pPr>
              <a:spcBef>
                <a:spcPts val="600"/>
              </a:spcBef>
            </a:pPr>
            <a:r>
              <a:rPr lang="en-US" sz="1400" b="1" dirty="0"/>
              <a:t>Plow type Cost comparisons</a:t>
            </a:r>
          </a:p>
        </p:txBody>
      </p:sp>
      <p:sp>
        <p:nvSpPr>
          <p:cNvPr id="18" name="TextBox 17"/>
          <p:cNvSpPr txBox="1"/>
          <p:nvPr/>
        </p:nvSpPr>
        <p:spPr>
          <a:xfrm>
            <a:off x="386498" y="2080398"/>
            <a:ext cx="4008521" cy="307777"/>
          </a:xfrm>
          <a:prstGeom prst="rect">
            <a:avLst/>
          </a:prstGeom>
          <a:noFill/>
        </p:spPr>
        <p:txBody>
          <a:bodyPr wrap="square" rtlCol="0">
            <a:spAutoFit/>
          </a:bodyPr>
          <a:lstStyle/>
          <a:p>
            <a:r>
              <a:rPr lang="en-US" sz="1400" b="1" dirty="0">
                <a:solidFill>
                  <a:schemeClr val="tx2"/>
                </a:solidFill>
              </a:rPr>
              <a:t>User Interface Screen - Single Instance Plow Route</a:t>
            </a:r>
            <a:endParaRPr lang="en-US" sz="1400" i="1" dirty="0">
              <a:solidFill>
                <a:schemeClr val="tx2"/>
              </a:solidFill>
            </a:endParaRPr>
          </a:p>
        </p:txBody>
      </p:sp>
      <p:sp>
        <p:nvSpPr>
          <p:cNvPr id="20" name="TextBox 19"/>
          <p:cNvSpPr txBox="1"/>
          <p:nvPr/>
        </p:nvSpPr>
        <p:spPr>
          <a:xfrm>
            <a:off x="155133" y="3921920"/>
            <a:ext cx="3928244" cy="2385268"/>
          </a:xfrm>
          <a:prstGeom prst="rect">
            <a:avLst/>
          </a:prstGeom>
          <a:noFill/>
        </p:spPr>
        <p:txBody>
          <a:bodyPr wrap="square" rtlCol="0">
            <a:spAutoFit/>
          </a:bodyPr>
          <a:lstStyle/>
          <a:p>
            <a:pPr>
              <a:spcBef>
                <a:spcPts val="600"/>
              </a:spcBef>
            </a:pPr>
            <a:r>
              <a:rPr lang="en-US" sz="1600" dirty="0"/>
              <a:t>The Type-I analysis comparison provides DOTs with a quantifiable cost saving effect of deploying specific plows to the analysis plow route and potentially justify the procurement of additional and different plow types.</a:t>
            </a:r>
          </a:p>
          <a:p>
            <a:pPr>
              <a:spcBef>
                <a:spcPts val="600"/>
              </a:spcBef>
            </a:pPr>
            <a:r>
              <a:rPr lang="en-US" sz="1600" dirty="0"/>
              <a:t>The results of a single instance DST analysis can also be considered by DOTs as a guide for deployment of the most cost-efficient plow configuration on the specific plow route.</a:t>
            </a:r>
          </a:p>
        </p:txBody>
      </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365" y="2347383"/>
            <a:ext cx="5789786" cy="1026038"/>
          </a:xfrm>
          <a:prstGeom prst="rect">
            <a:avLst/>
          </a:prstGeom>
        </p:spPr>
      </p:pic>
      <p:cxnSp>
        <p:nvCxnSpPr>
          <p:cNvPr id="22" name="Straight Arrow Connector 21"/>
          <p:cNvCxnSpPr/>
          <p:nvPr/>
        </p:nvCxnSpPr>
        <p:spPr>
          <a:xfrm>
            <a:off x="4931606" y="3407415"/>
            <a:ext cx="340002" cy="63118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6660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4" name="TextBox 3"/>
          <p:cNvSpPr txBox="1"/>
          <p:nvPr/>
        </p:nvSpPr>
        <p:spPr>
          <a:xfrm>
            <a:off x="2544970" y="2048256"/>
            <a:ext cx="6868487" cy="707886"/>
          </a:xfrm>
          <a:prstGeom prst="rect">
            <a:avLst/>
          </a:prstGeom>
          <a:solidFill>
            <a:schemeClr val="bg1"/>
          </a:solidFill>
          <a:ln w="38100">
            <a:noFill/>
          </a:ln>
        </p:spPr>
        <p:txBody>
          <a:bodyPr wrap="square" rtlCol="0">
            <a:spAutoFit/>
          </a:bodyPr>
          <a:lstStyle/>
          <a:p>
            <a:pPr algn="ctr"/>
            <a:r>
              <a:rPr lang="en-US" sz="4000" dirty="0"/>
              <a:t>End of User’s Guide Overview</a:t>
            </a:r>
          </a:p>
        </p:txBody>
      </p:sp>
      <p:sp>
        <p:nvSpPr>
          <p:cNvPr id="5" name="TextBox 4"/>
          <p:cNvSpPr txBox="1"/>
          <p:nvPr/>
        </p:nvSpPr>
        <p:spPr>
          <a:xfrm>
            <a:off x="869639" y="4563453"/>
            <a:ext cx="10248314" cy="461665"/>
          </a:xfrm>
          <a:prstGeom prst="rect">
            <a:avLst/>
          </a:prstGeom>
          <a:solidFill>
            <a:schemeClr val="bg2">
              <a:lumMod val="90000"/>
            </a:schemeClr>
          </a:solidFill>
          <a:ln w="38100">
            <a:noFill/>
          </a:ln>
        </p:spPr>
        <p:txBody>
          <a:bodyPr wrap="square" rtlCol="0">
            <a:spAutoFit/>
          </a:bodyPr>
          <a:lstStyle/>
          <a:p>
            <a:pPr algn="ctr"/>
            <a:r>
              <a:rPr lang="en-US" sz="2400" dirty="0"/>
              <a:t>Next presentation slide is the beginning of the DST General Description section</a:t>
            </a:r>
          </a:p>
        </p:txBody>
      </p:sp>
    </p:spTree>
    <p:extLst>
      <p:ext uri="{BB962C8B-B14F-4D97-AF65-F5344CB8AC3E}">
        <p14:creationId xmlns:p14="http://schemas.microsoft.com/office/powerpoint/2010/main" val="42760194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DOT Applications</a:t>
            </a:r>
          </a:p>
        </p:txBody>
      </p:sp>
      <p:sp>
        <p:nvSpPr>
          <p:cNvPr id="3" name="Content Placeholder 2"/>
          <p:cNvSpPr>
            <a:spLocks noGrp="1"/>
          </p:cNvSpPr>
          <p:nvPr>
            <p:ph idx="1"/>
          </p:nvPr>
        </p:nvSpPr>
        <p:spPr>
          <a:xfrm>
            <a:off x="89748" y="972402"/>
            <a:ext cx="6573520" cy="959191"/>
          </a:xfrm>
        </p:spPr>
        <p:txBody>
          <a:bodyPr>
            <a:noAutofit/>
          </a:bodyPr>
          <a:lstStyle/>
          <a:p>
            <a:pPr marL="0" indent="228600">
              <a:lnSpc>
                <a:spcPct val="100000"/>
              </a:lnSpc>
              <a:buNone/>
            </a:pPr>
            <a:r>
              <a:rPr lang="en-US" sz="2400" b="1" dirty="0"/>
              <a:t>Type-I  DST analysis – Multiple instances</a:t>
            </a:r>
          </a:p>
          <a:p>
            <a:pPr marL="0" indent="0">
              <a:lnSpc>
                <a:spcPct val="100000"/>
              </a:lnSpc>
              <a:spcBef>
                <a:spcPts val="0"/>
              </a:spcBef>
              <a:buNone/>
            </a:pPr>
            <a:r>
              <a:rPr lang="en-US" sz="1600" dirty="0"/>
              <a:t>Running the DST analysis on plow routes requiring multiple plowing instances solves for separate most efficient plow grouping for each instance.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18" name="TextBox 17"/>
          <p:cNvSpPr txBox="1"/>
          <p:nvPr/>
        </p:nvSpPr>
        <p:spPr>
          <a:xfrm>
            <a:off x="203895" y="2221634"/>
            <a:ext cx="5733811" cy="307777"/>
          </a:xfrm>
          <a:prstGeom prst="rect">
            <a:avLst/>
          </a:prstGeom>
          <a:noFill/>
        </p:spPr>
        <p:txBody>
          <a:bodyPr wrap="square" rtlCol="0">
            <a:spAutoFit/>
          </a:bodyPr>
          <a:lstStyle/>
          <a:p>
            <a:r>
              <a:rPr lang="en-US" sz="1400" b="1" dirty="0">
                <a:solidFill>
                  <a:schemeClr val="tx2"/>
                </a:solidFill>
              </a:rPr>
              <a:t>User Interface Screen - Analysis Results for Multiple Instance Plow Route</a:t>
            </a:r>
            <a:endParaRPr lang="en-US" sz="1400" i="1" dirty="0">
              <a:solidFill>
                <a:schemeClr val="tx2"/>
              </a:solidFill>
            </a:endParaRPr>
          </a:p>
        </p:txBody>
      </p:sp>
      <p:sp>
        <p:nvSpPr>
          <p:cNvPr id="20" name="TextBox 19"/>
          <p:cNvSpPr txBox="1"/>
          <p:nvPr/>
        </p:nvSpPr>
        <p:spPr>
          <a:xfrm>
            <a:off x="7263052" y="2613516"/>
            <a:ext cx="3032943" cy="307777"/>
          </a:xfrm>
          <a:prstGeom prst="rect">
            <a:avLst/>
          </a:prstGeom>
          <a:noFill/>
        </p:spPr>
        <p:txBody>
          <a:bodyPr wrap="square" rtlCol="0">
            <a:spAutoFit/>
          </a:bodyPr>
          <a:lstStyle/>
          <a:p>
            <a:r>
              <a:rPr lang="en-US" sz="1400" b="1" dirty="0">
                <a:solidFill>
                  <a:schemeClr val="tx2"/>
                </a:solidFill>
              </a:rPr>
              <a:t>Deployment Comparison Table Screen</a:t>
            </a:r>
          </a:p>
        </p:txBody>
      </p:sp>
      <p:sp>
        <p:nvSpPr>
          <p:cNvPr id="8" name="TextBox 7"/>
          <p:cNvSpPr txBox="1"/>
          <p:nvPr/>
        </p:nvSpPr>
        <p:spPr>
          <a:xfrm>
            <a:off x="303343" y="5505864"/>
            <a:ext cx="6513129" cy="1077218"/>
          </a:xfrm>
          <a:prstGeom prst="rect">
            <a:avLst/>
          </a:prstGeom>
          <a:noFill/>
        </p:spPr>
        <p:txBody>
          <a:bodyPr wrap="square" rtlCol="0">
            <a:spAutoFit/>
          </a:bodyPr>
          <a:lstStyle/>
          <a:p>
            <a:r>
              <a:rPr lang="en-US" sz="1600" dirty="0"/>
              <a:t>A multiple instance DST analysis does not implicitly determine the overall most efficient plow grouping to deploy.  The Type-I results need to be examined further from the perspective of a DOT’s plowing best practices to guide a DOT in determining the most appropriate plow grouping to deploy.</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273" y="2507359"/>
            <a:ext cx="5836029" cy="2013841"/>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51540" y="2884172"/>
            <a:ext cx="4750182" cy="3867249"/>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31799" y="4622061"/>
            <a:ext cx="2008187" cy="391469"/>
          </a:xfrm>
          <a:prstGeom prst="rect">
            <a:avLst/>
          </a:prstGeom>
        </p:spPr>
      </p:pic>
      <p:sp>
        <p:nvSpPr>
          <p:cNvPr id="21" name="TextBox 20"/>
          <p:cNvSpPr txBox="1"/>
          <p:nvPr/>
        </p:nvSpPr>
        <p:spPr>
          <a:xfrm>
            <a:off x="6816472" y="1171748"/>
            <a:ext cx="5049517" cy="1323439"/>
          </a:xfrm>
          <a:prstGeom prst="rect">
            <a:avLst/>
          </a:prstGeom>
          <a:noFill/>
        </p:spPr>
        <p:txBody>
          <a:bodyPr wrap="square" rtlCol="0">
            <a:spAutoFit/>
          </a:bodyPr>
          <a:lstStyle/>
          <a:p>
            <a:r>
              <a:rPr lang="en-US" sz="1600" dirty="0"/>
              <a:t>The “To Plow Combinations” button on the user interface screen navigates to the plow combination screen where the first ten permutations of each of the separate plow instance calculations are displayed along with the route statistics to simplify DOT plow deployment selection.</a:t>
            </a:r>
          </a:p>
        </p:txBody>
      </p:sp>
    </p:spTree>
    <p:extLst>
      <p:ext uri="{BB962C8B-B14F-4D97-AF65-F5344CB8AC3E}">
        <p14:creationId xmlns:p14="http://schemas.microsoft.com/office/powerpoint/2010/main" val="3604745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DOT Applications</a:t>
            </a:r>
          </a:p>
        </p:txBody>
      </p:sp>
      <p:sp>
        <p:nvSpPr>
          <p:cNvPr id="3" name="Content Placeholder 2"/>
          <p:cNvSpPr>
            <a:spLocks noGrp="1"/>
          </p:cNvSpPr>
          <p:nvPr>
            <p:ph idx="1"/>
          </p:nvPr>
        </p:nvSpPr>
        <p:spPr>
          <a:xfrm>
            <a:off x="182879" y="944954"/>
            <a:ext cx="11433387" cy="1434270"/>
          </a:xfrm>
        </p:spPr>
        <p:txBody>
          <a:bodyPr>
            <a:noAutofit/>
          </a:bodyPr>
          <a:lstStyle/>
          <a:p>
            <a:pPr marL="0" indent="228600">
              <a:lnSpc>
                <a:spcPct val="100000"/>
              </a:lnSpc>
              <a:buNone/>
            </a:pPr>
            <a:r>
              <a:rPr lang="en-US" sz="2400" b="1" dirty="0"/>
              <a:t>Type-I  DST analysis – Multiple instances</a:t>
            </a:r>
          </a:p>
          <a:p>
            <a:pPr marL="0" indent="0">
              <a:lnSpc>
                <a:spcPct val="100000"/>
              </a:lnSpc>
              <a:spcBef>
                <a:spcPts val="0"/>
              </a:spcBef>
              <a:buNone/>
            </a:pPr>
            <a:r>
              <a:rPr lang="en-US" sz="1600" dirty="0"/>
              <a:t>The DST plow efficiency analysis is purely a mathematical evaluation. When a DOT is creating an actual plow grouping to deploy, the DOT user should consult the deployment plow comparison table. This table gathers together each of the separate instance results onto a single screen to aid in the selection of the plow combinations that might not necessarily be the most efficient but conform best with a DOT’s unique best plowing practices.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7" name="TextBox 6"/>
          <p:cNvSpPr txBox="1"/>
          <p:nvPr/>
        </p:nvSpPr>
        <p:spPr>
          <a:xfrm>
            <a:off x="10067385" y="3277811"/>
            <a:ext cx="977847" cy="738664"/>
          </a:xfrm>
          <a:prstGeom prst="rect">
            <a:avLst/>
          </a:prstGeom>
          <a:solidFill>
            <a:schemeClr val="bg1"/>
          </a:solidFill>
          <a:ln>
            <a:solidFill>
              <a:schemeClr val="tx1"/>
            </a:solidFill>
          </a:ln>
        </p:spPr>
        <p:txBody>
          <a:bodyPr wrap="square" rtlCol="0">
            <a:spAutoFit/>
          </a:bodyPr>
          <a:lstStyle/>
          <a:p>
            <a:pPr algn="ctr"/>
            <a:r>
              <a:rPr lang="en-US" sz="1400" b="1" dirty="0"/>
              <a:t>Minimum</a:t>
            </a:r>
          </a:p>
          <a:p>
            <a:pPr algn="ctr"/>
            <a:r>
              <a:rPr lang="en-US" sz="1400" b="1" dirty="0"/>
              <a:t>Clearing</a:t>
            </a:r>
          </a:p>
          <a:p>
            <a:pPr algn="ctr"/>
            <a:r>
              <a:rPr lang="en-US" sz="1400" b="1" dirty="0"/>
              <a:t>Widths</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234" y="2680570"/>
            <a:ext cx="8987541" cy="3892820"/>
          </a:xfrm>
          <a:prstGeom prst="rect">
            <a:avLst/>
          </a:prstGeom>
        </p:spPr>
      </p:pic>
      <p:sp>
        <p:nvSpPr>
          <p:cNvPr id="10" name="Oval 9"/>
          <p:cNvSpPr/>
          <p:nvPr/>
        </p:nvSpPr>
        <p:spPr>
          <a:xfrm>
            <a:off x="59961" y="5100953"/>
            <a:ext cx="4471127" cy="846965"/>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59960" y="3360256"/>
            <a:ext cx="4471127" cy="846965"/>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Arrow Connector 13"/>
          <p:cNvCxnSpPr/>
          <p:nvPr/>
        </p:nvCxnSpPr>
        <p:spPr>
          <a:xfrm flipH="1">
            <a:off x="9300775" y="3652956"/>
            <a:ext cx="596205" cy="9625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8686271" y="3525625"/>
            <a:ext cx="484472" cy="628026"/>
          </a:xfrm>
          <a:prstGeom prst="ellipse">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4980366" y="6233472"/>
            <a:ext cx="5019780" cy="584775"/>
          </a:xfrm>
          <a:prstGeom prst="rect">
            <a:avLst/>
          </a:prstGeom>
          <a:solidFill>
            <a:schemeClr val="bg1"/>
          </a:solidFill>
          <a:ln>
            <a:solidFill>
              <a:schemeClr val="tx1"/>
            </a:solidFill>
          </a:ln>
        </p:spPr>
        <p:txBody>
          <a:bodyPr wrap="square" rtlCol="0">
            <a:spAutoFit/>
          </a:bodyPr>
          <a:lstStyle/>
          <a:p>
            <a:r>
              <a:rPr lang="en-US" sz="1600" b="1" dirty="0"/>
              <a:t>Select from the first few plow groups for each plow instance and combine into a single plow group to deploy</a:t>
            </a:r>
          </a:p>
        </p:txBody>
      </p:sp>
      <p:cxnSp>
        <p:nvCxnSpPr>
          <p:cNvPr id="29" name="Straight Arrow Connector 28"/>
          <p:cNvCxnSpPr/>
          <p:nvPr/>
        </p:nvCxnSpPr>
        <p:spPr>
          <a:xfrm flipH="1" flipV="1">
            <a:off x="4463351" y="5720071"/>
            <a:ext cx="558074" cy="44873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flipV="1">
            <a:off x="4248799" y="3987759"/>
            <a:ext cx="943032" cy="209669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12375" y="2427196"/>
            <a:ext cx="3032943" cy="307777"/>
          </a:xfrm>
          <a:prstGeom prst="rect">
            <a:avLst/>
          </a:prstGeom>
          <a:noFill/>
        </p:spPr>
        <p:txBody>
          <a:bodyPr wrap="square" rtlCol="0">
            <a:spAutoFit/>
          </a:bodyPr>
          <a:lstStyle/>
          <a:p>
            <a:r>
              <a:rPr lang="en-US" sz="1400" b="1" dirty="0">
                <a:solidFill>
                  <a:schemeClr val="tx2"/>
                </a:solidFill>
              </a:rPr>
              <a:t>Deployment Comparison Table Screen</a:t>
            </a:r>
          </a:p>
        </p:txBody>
      </p:sp>
    </p:spTree>
    <p:extLst>
      <p:ext uri="{BB962C8B-B14F-4D97-AF65-F5344CB8AC3E}">
        <p14:creationId xmlns:p14="http://schemas.microsoft.com/office/powerpoint/2010/main" val="3493782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DOT Applications</a:t>
            </a:r>
          </a:p>
        </p:txBody>
      </p:sp>
      <p:sp>
        <p:nvSpPr>
          <p:cNvPr id="3" name="Content Placeholder 2"/>
          <p:cNvSpPr>
            <a:spLocks noGrp="1"/>
          </p:cNvSpPr>
          <p:nvPr>
            <p:ph idx="1"/>
          </p:nvPr>
        </p:nvSpPr>
        <p:spPr>
          <a:xfrm>
            <a:off x="552026" y="1438816"/>
            <a:ext cx="5608332" cy="1496541"/>
          </a:xfrm>
        </p:spPr>
        <p:txBody>
          <a:bodyPr>
            <a:noAutofit/>
          </a:bodyPr>
          <a:lstStyle/>
          <a:p>
            <a:pPr marL="0" indent="0">
              <a:lnSpc>
                <a:spcPct val="130000"/>
              </a:lnSpc>
              <a:buNone/>
            </a:pPr>
            <a:r>
              <a:rPr lang="en-US" sz="2400" b="1" dirty="0"/>
              <a:t>Type-II  DST analysis</a:t>
            </a:r>
          </a:p>
          <a:p>
            <a:pPr marL="0" indent="0">
              <a:lnSpc>
                <a:spcPct val="100000"/>
              </a:lnSpc>
              <a:spcBef>
                <a:spcPts val="600"/>
              </a:spcBef>
              <a:buNone/>
            </a:pPr>
            <a:r>
              <a:rPr lang="en-US" sz="1600" dirty="0"/>
              <a:t>The Type-II DST analysis provides a quantitative means for DOTs to determine the most efficient plow routes to deploy a specific plow type, or group of plow types. </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8" name="Content Placeholder 2"/>
          <p:cNvSpPr txBox="1">
            <a:spLocks/>
          </p:cNvSpPr>
          <p:nvPr/>
        </p:nvSpPr>
        <p:spPr>
          <a:xfrm>
            <a:off x="7054418" y="2109240"/>
            <a:ext cx="3897387" cy="426720"/>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400" b="1" dirty="0">
                <a:solidFill>
                  <a:schemeClr val="accent5">
                    <a:lumMod val="50000"/>
                  </a:schemeClr>
                </a:solidFill>
              </a:rPr>
              <a:t>Video 8: Type-II DST analysis</a:t>
            </a:r>
          </a:p>
        </p:txBody>
      </p:sp>
      <p:sp>
        <p:nvSpPr>
          <p:cNvPr id="7" name="TextBox 6"/>
          <p:cNvSpPr txBox="1"/>
          <p:nvPr/>
        </p:nvSpPr>
        <p:spPr>
          <a:xfrm>
            <a:off x="622852" y="3438939"/>
            <a:ext cx="5459895" cy="1661993"/>
          </a:xfrm>
          <a:prstGeom prst="rect">
            <a:avLst/>
          </a:prstGeom>
          <a:noFill/>
        </p:spPr>
        <p:txBody>
          <a:bodyPr wrap="square" rtlCol="0">
            <a:spAutoFit/>
          </a:bodyPr>
          <a:lstStyle/>
          <a:p>
            <a:r>
              <a:rPr lang="en-US" sz="1400" dirty="0"/>
              <a:t>The key element in a Type-II analysis is a particular plow configuration, or small group of plows of interest are allocated as the subject of the analysis, and the plow route becomes the variable. The DOT user can change the segments and geometric node data to make an evaluation between competing routes to determine which is route obtains the greatest efficiency from the plow configuration(s).</a:t>
            </a:r>
          </a:p>
          <a:p>
            <a:endParaRPr lang="en-US" dirty="0"/>
          </a:p>
        </p:txBody>
      </p:sp>
      <p:pic>
        <p:nvPicPr>
          <p:cNvPr id="9" name="UG Video-8">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984238" y="2730538"/>
            <a:ext cx="6037745" cy="3776869"/>
          </a:xfrm>
          <a:prstGeom prst="rect">
            <a:avLst/>
          </a:prstGeom>
        </p:spPr>
      </p:pic>
    </p:spTree>
    <p:extLst>
      <p:ext uri="{BB962C8B-B14F-4D97-AF65-F5344CB8AC3E}">
        <p14:creationId xmlns:p14="http://schemas.microsoft.com/office/powerpoint/2010/main" val="3489833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80000">
                <p:cTn id="7" fill="hold" display="0">
                  <p:stCondLst>
                    <p:cond delay="indefinite"/>
                  </p:stCondLst>
                </p:cTn>
                <p:tgtEl>
                  <p:spTgt spid="9"/>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DOT Applications</a:t>
            </a:r>
          </a:p>
        </p:txBody>
      </p:sp>
      <p:sp>
        <p:nvSpPr>
          <p:cNvPr id="3" name="Content Placeholder 2"/>
          <p:cNvSpPr>
            <a:spLocks noGrp="1"/>
          </p:cNvSpPr>
          <p:nvPr>
            <p:ph idx="1"/>
          </p:nvPr>
        </p:nvSpPr>
        <p:spPr>
          <a:xfrm>
            <a:off x="410447" y="1021267"/>
            <a:ext cx="8696077" cy="899650"/>
          </a:xfrm>
        </p:spPr>
        <p:txBody>
          <a:bodyPr>
            <a:noAutofit/>
          </a:bodyPr>
          <a:lstStyle/>
          <a:p>
            <a:pPr marL="0" indent="0">
              <a:lnSpc>
                <a:spcPct val="130000"/>
              </a:lnSpc>
              <a:buNone/>
            </a:pPr>
            <a:r>
              <a:rPr lang="en-US" sz="2400" b="1" dirty="0"/>
              <a:t>Type-II  DST analysis – Tow Plow example</a:t>
            </a:r>
          </a:p>
          <a:p>
            <a:pPr marL="0" indent="0">
              <a:lnSpc>
                <a:spcPct val="100000"/>
              </a:lnSpc>
              <a:spcBef>
                <a:spcPts val="600"/>
              </a:spcBef>
              <a:buNone/>
            </a:pPr>
            <a:r>
              <a:rPr lang="en-US" sz="1600" dirty="0"/>
              <a:t>For this Type-II DST example the analysis determines a most efficient plow route for a Tow Plow.</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7" name="TextBox 6"/>
          <p:cNvSpPr txBox="1"/>
          <p:nvPr/>
        </p:nvSpPr>
        <p:spPr>
          <a:xfrm>
            <a:off x="179880" y="3521493"/>
            <a:ext cx="3980261" cy="307777"/>
          </a:xfrm>
          <a:prstGeom prst="rect">
            <a:avLst/>
          </a:prstGeom>
          <a:noFill/>
        </p:spPr>
        <p:txBody>
          <a:bodyPr wrap="square" rtlCol="0">
            <a:spAutoFit/>
          </a:bodyPr>
          <a:lstStyle/>
          <a:p>
            <a:r>
              <a:rPr lang="en-US" sz="1400" b="1" dirty="0">
                <a:solidFill>
                  <a:schemeClr val="tx2"/>
                </a:solidFill>
              </a:rPr>
              <a:t>User Interface Screen - First Plow Route DST Results</a:t>
            </a:r>
            <a:endParaRPr lang="en-US" b="1" dirty="0">
              <a:solidFill>
                <a:schemeClr val="tx2"/>
              </a:solidFill>
            </a:endParaRPr>
          </a:p>
        </p:txBody>
      </p:sp>
      <p:sp>
        <p:nvSpPr>
          <p:cNvPr id="9" name="TextBox 8"/>
          <p:cNvSpPr txBox="1"/>
          <p:nvPr/>
        </p:nvSpPr>
        <p:spPr>
          <a:xfrm>
            <a:off x="6159590" y="3557636"/>
            <a:ext cx="4282852" cy="307777"/>
          </a:xfrm>
          <a:prstGeom prst="rect">
            <a:avLst/>
          </a:prstGeom>
          <a:noFill/>
        </p:spPr>
        <p:txBody>
          <a:bodyPr wrap="square" rtlCol="0">
            <a:spAutoFit/>
          </a:bodyPr>
          <a:lstStyle/>
          <a:p>
            <a:r>
              <a:rPr lang="en-US" sz="1400" b="1" dirty="0">
                <a:solidFill>
                  <a:schemeClr val="tx2"/>
                </a:solidFill>
              </a:rPr>
              <a:t>User Interface Screen - Second Plow Route DST Results</a:t>
            </a:r>
            <a:endParaRPr lang="en-US" b="1" dirty="0">
              <a:solidFill>
                <a:schemeClr val="tx2"/>
              </a:solidFill>
            </a:endParaRPr>
          </a:p>
        </p:txBody>
      </p:sp>
      <p:sp>
        <p:nvSpPr>
          <p:cNvPr id="10" name="TextBox 9"/>
          <p:cNvSpPr txBox="1"/>
          <p:nvPr/>
        </p:nvSpPr>
        <p:spPr>
          <a:xfrm>
            <a:off x="3166682" y="2881536"/>
            <a:ext cx="2503357" cy="523220"/>
          </a:xfrm>
          <a:prstGeom prst="rect">
            <a:avLst/>
          </a:prstGeom>
          <a:solidFill>
            <a:schemeClr val="bg1"/>
          </a:solidFill>
          <a:ln w="15875">
            <a:solidFill>
              <a:srgbClr val="FF0000"/>
            </a:solidFill>
          </a:ln>
        </p:spPr>
        <p:txBody>
          <a:bodyPr wrap="square" rtlCol="0">
            <a:spAutoFit/>
          </a:bodyPr>
          <a:lstStyle/>
          <a:p>
            <a:r>
              <a:rPr lang="en-US" sz="1400" dirty="0"/>
              <a:t>The same plows of interest are allotted for all analysis runs</a:t>
            </a:r>
            <a:endParaRPr lang="en-US" dirty="0"/>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273" y="3811239"/>
            <a:ext cx="5485049" cy="2811087"/>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28414" y="3806421"/>
            <a:ext cx="5446160" cy="2796308"/>
          </a:xfrm>
          <a:prstGeom prst="rect">
            <a:avLst/>
          </a:prstGeom>
        </p:spPr>
      </p:pic>
      <p:sp>
        <p:nvSpPr>
          <p:cNvPr id="13" name="TextBox 12"/>
          <p:cNvSpPr txBox="1"/>
          <p:nvPr/>
        </p:nvSpPr>
        <p:spPr>
          <a:xfrm>
            <a:off x="6804296" y="2889818"/>
            <a:ext cx="3482704" cy="523220"/>
          </a:xfrm>
          <a:prstGeom prst="rect">
            <a:avLst/>
          </a:prstGeom>
          <a:solidFill>
            <a:schemeClr val="bg1"/>
          </a:solidFill>
          <a:ln w="15875">
            <a:solidFill>
              <a:srgbClr val="7030A0"/>
            </a:solidFill>
          </a:ln>
        </p:spPr>
        <p:txBody>
          <a:bodyPr wrap="square" rtlCol="0">
            <a:spAutoFit/>
          </a:bodyPr>
          <a:lstStyle/>
          <a:p>
            <a:r>
              <a:rPr lang="en-US" sz="1400" dirty="0"/>
              <a:t>Different plow routes produce a Tow Plow most efficient for the second route</a:t>
            </a:r>
            <a:endParaRPr lang="en-US" dirty="0"/>
          </a:p>
        </p:txBody>
      </p:sp>
      <p:cxnSp>
        <p:nvCxnSpPr>
          <p:cNvPr id="15" name="Straight Arrow Connector 14"/>
          <p:cNvCxnSpPr/>
          <p:nvPr/>
        </p:nvCxnSpPr>
        <p:spPr>
          <a:xfrm>
            <a:off x="5670039" y="3404756"/>
            <a:ext cx="3961641" cy="1263959"/>
          </a:xfrm>
          <a:prstGeom prst="straightConnector1">
            <a:avLst/>
          </a:prstGeom>
          <a:ln w="15875">
            <a:solidFill>
              <a:srgbClr val="FF0000"/>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5278563" y="3413038"/>
            <a:ext cx="207413" cy="754516"/>
          </a:xfrm>
          <a:prstGeom prst="straightConnector1">
            <a:avLst/>
          </a:prstGeom>
          <a:ln w="15875">
            <a:solidFill>
              <a:srgbClr val="FF0000"/>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3631223" y="6057900"/>
            <a:ext cx="2180492" cy="745211"/>
          </a:xfrm>
          <a:prstGeom prst="ellipse">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9631680" y="6057900"/>
            <a:ext cx="2180492" cy="745211"/>
          </a:xfrm>
          <a:prstGeom prst="ellipse">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Arrow Connector 23"/>
          <p:cNvCxnSpPr/>
          <p:nvPr/>
        </p:nvCxnSpPr>
        <p:spPr>
          <a:xfrm>
            <a:off x="7306456" y="3413038"/>
            <a:ext cx="344403" cy="2969023"/>
          </a:xfrm>
          <a:prstGeom prst="straightConnector1">
            <a:avLst/>
          </a:prstGeom>
          <a:ln w="25400">
            <a:solidFill>
              <a:srgbClr val="7030A0"/>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869624" y="5604894"/>
            <a:ext cx="898794" cy="307777"/>
          </a:xfrm>
          <a:prstGeom prst="rect">
            <a:avLst/>
          </a:prstGeom>
          <a:noFill/>
        </p:spPr>
        <p:txBody>
          <a:bodyPr wrap="square" rtlCol="0">
            <a:spAutoFit/>
          </a:bodyPr>
          <a:lstStyle/>
          <a:p>
            <a:r>
              <a:rPr lang="en-US" sz="1400" b="1" dirty="0">
                <a:solidFill>
                  <a:srgbClr val="FF0000"/>
                </a:solidFill>
              </a:rPr>
              <a:t>Route #1</a:t>
            </a:r>
            <a:endParaRPr lang="en-US" b="1" dirty="0">
              <a:solidFill>
                <a:srgbClr val="FF0000"/>
              </a:solidFill>
            </a:endParaRPr>
          </a:p>
        </p:txBody>
      </p:sp>
      <p:sp>
        <p:nvSpPr>
          <p:cNvPr id="29" name="TextBox 28"/>
          <p:cNvSpPr txBox="1"/>
          <p:nvPr/>
        </p:nvSpPr>
        <p:spPr>
          <a:xfrm>
            <a:off x="8769281" y="5679568"/>
            <a:ext cx="898794" cy="307777"/>
          </a:xfrm>
          <a:prstGeom prst="rect">
            <a:avLst/>
          </a:prstGeom>
          <a:noFill/>
        </p:spPr>
        <p:txBody>
          <a:bodyPr wrap="square" rtlCol="0">
            <a:spAutoFit/>
          </a:bodyPr>
          <a:lstStyle/>
          <a:p>
            <a:r>
              <a:rPr lang="en-US" sz="1400" b="1" dirty="0">
                <a:solidFill>
                  <a:srgbClr val="FF0000"/>
                </a:solidFill>
              </a:rPr>
              <a:t>Route #2</a:t>
            </a:r>
            <a:endParaRPr lang="en-US" b="1" dirty="0">
              <a:solidFill>
                <a:srgbClr val="FF0000"/>
              </a:solidFill>
            </a:endParaRPr>
          </a:p>
        </p:txBody>
      </p:sp>
      <p:cxnSp>
        <p:nvCxnSpPr>
          <p:cNvPr id="31" name="Straight Connector 30"/>
          <p:cNvCxnSpPr/>
          <p:nvPr/>
        </p:nvCxnSpPr>
        <p:spPr>
          <a:xfrm>
            <a:off x="3503734" y="5862713"/>
            <a:ext cx="370036" cy="33970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9373269" y="5907050"/>
            <a:ext cx="370036" cy="33970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1797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a:srcRect l="6875" t="75165" r="25240" b="4607"/>
          <a:stretch/>
        </p:blipFill>
        <p:spPr>
          <a:xfrm>
            <a:off x="4967196" y="4515227"/>
            <a:ext cx="6971789" cy="2002536"/>
          </a:xfrm>
          <a:prstGeom prst="rect">
            <a:avLst/>
          </a:prstGeom>
        </p:spPr>
      </p:pic>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DOT Applications</a:t>
            </a:r>
          </a:p>
        </p:txBody>
      </p:sp>
      <p:sp>
        <p:nvSpPr>
          <p:cNvPr id="3" name="Content Placeholder 2"/>
          <p:cNvSpPr>
            <a:spLocks noGrp="1"/>
          </p:cNvSpPr>
          <p:nvPr>
            <p:ph idx="1"/>
          </p:nvPr>
        </p:nvSpPr>
        <p:spPr>
          <a:xfrm>
            <a:off x="681233" y="1438817"/>
            <a:ext cx="5608332" cy="1271254"/>
          </a:xfrm>
        </p:spPr>
        <p:txBody>
          <a:bodyPr>
            <a:noAutofit/>
          </a:bodyPr>
          <a:lstStyle/>
          <a:p>
            <a:pPr marL="0" indent="0">
              <a:lnSpc>
                <a:spcPct val="130000"/>
              </a:lnSpc>
              <a:buNone/>
            </a:pPr>
            <a:r>
              <a:rPr lang="en-US" sz="2400" b="1" dirty="0"/>
              <a:t>Type-III  DST analysis</a:t>
            </a:r>
          </a:p>
          <a:p>
            <a:pPr marL="0" indent="0">
              <a:lnSpc>
                <a:spcPct val="100000"/>
              </a:lnSpc>
              <a:spcBef>
                <a:spcPts val="600"/>
              </a:spcBef>
              <a:buNone/>
            </a:pPr>
            <a:r>
              <a:rPr lang="en-US" sz="1600" dirty="0"/>
              <a:t>The Type-III DST analysis enables DOTs to compare the normalized plow life cycle costs between different plow types.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6" name="TextBox 5"/>
          <p:cNvSpPr txBox="1"/>
          <p:nvPr/>
        </p:nvSpPr>
        <p:spPr>
          <a:xfrm>
            <a:off x="4909360" y="2797067"/>
            <a:ext cx="6880403" cy="1354217"/>
          </a:xfrm>
          <a:prstGeom prst="rect">
            <a:avLst/>
          </a:prstGeom>
          <a:noFill/>
        </p:spPr>
        <p:txBody>
          <a:bodyPr wrap="square" rtlCol="0">
            <a:spAutoFit/>
          </a:bodyPr>
          <a:lstStyle/>
          <a:p>
            <a:r>
              <a:rPr lang="en-US" sz="1600" dirty="0"/>
              <a:t>For the Type-III analysis, a DOT user needs to enter a plow deployment duration for the analysis. The DST algorithm normalizes the different plow service life to obtain a comparable measure of cost on an even basis. The plow life cycle cost calculation is independent of plow route information.</a:t>
            </a:r>
          </a:p>
          <a:p>
            <a:endParaRPr lang="en-US" dirty="0"/>
          </a:p>
        </p:txBody>
      </p:sp>
      <p:sp>
        <p:nvSpPr>
          <p:cNvPr id="9" name="TextBox 8"/>
          <p:cNvSpPr txBox="1"/>
          <p:nvPr/>
        </p:nvSpPr>
        <p:spPr>
          <a:xfrm>
            <a:off x="253273" y="4727105"/>
            <a:ext cx="4527029" cy="830997"/>
          </a:xfrm>
          <a:prstGeom prst="rect">
            <a:avLst/>
          </a:prstGeom>
          <a:noFill/>
        </p:spPr>
        <p:txBody>
          <a:bodyPr wrap="square" rtlCol="0">
            <a:spAutoFit/>
          </a:bodyPr>
          <a:lstStyle/>
          <a:p>
            <a:r>
              <a:rPr lang="en-US" sz="1600" u="sng" dirty="0"/>
              <a:t>Note:</a:t>
            </a:r>
            <a:r>
              <a:rPr lang="en-US" sz="1600" dirty="0"/>
              <a:t> DOT plow usage is an important factor in the plow life cycle comparison calculation, but plow deployment routes are not taken into consideration.</a:t>
            </a:r>
            <a:endParaRPr lang="en-US" dirty="0"/>
          </a:p>
        </p:txBody>
      </p:sp>
      <p:sp>
        <p:nvSpPr>
          <p:cNvPr id="10" name="TextBox 9"/>
          <p:cNvSpPr txBox="1"/>
          <p:nvPr/>
        </p:nvSpPr>
        <p:spPr>
          <a:xfrm>
            <a:off x="4909360" y="4238281"/>
            <a:ext cx="1812122" cy="307777"/>
          </a:xfrm>
          <a:prstGeom prst="rect">
            <a:avLst/>
          </a:prstGeom>
          <a:noFill/>
        </p:spPr>
        <p:txBody>
          <a:bodyPr wrap="square" rtlCol="0">
            <a:spAutoFit/>
          </a:bodyPr>
          <a:lstStyle/>
          <a:p>
            <a:r>
              <a:rPr lang="en-US" sz="1400" b="1" dirty="0">
                <a:solidFill>
                  <a:schemeClr val="tx2"/>
                </a:solidFill>
              </a:rPr>
              <a:t>User Interface Screen</a:t>
            </a:r>
          </a:p>
        </p:txBody>
      </p:sp>
    </p:spTree>
    <p:extLst>
      <p:ext uri="{BB962C8B-B14F-4D97-AF65-F5344CB8AC3E}">
        <p14:creationId xmlns:p14="http://schemas.microsoft.com/office/powerpoint/2010/main" val="2275832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a:srcRect l="2231" t="12504" r="7505" b="3941"/>
          <a:stretch/>
        </p:blipFill>
        <p:spPr>
          <a:xfrm>
            <a:off x="6544621" y="2567336"/>
            <a:ext cx="4754881" cy="4242816"/>
          </a:xfrm>
          <a:prstGeom prst="rect">
            <a:avLst/>
          </a:prstGeom>
        </p:spPr>
      </p:pic>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DOT Applications</a:t>
            </a:r>
          </a:p>
        </p:txBody>
      </p:sp>
      <p:sp>
        <p:nvSpPr>
          <p:cNvPr id="3" name="Content Placeholder 2"/>
          <p:cNvSpPr>
            <a:spLocks noGrp="1"/>
          </p:cNvSpPr>
          <p:nvPr>
            <p:ph idx="1"/>
          </p:nvPr>
        </p:nvSpPr>
        <p:spPr>
          <a:xfrm>
            <a:off x="681233" y="1438817"/>
            <a:ext cx="5608332" cy="1271254"/>
          </a:xfrm>
        </p:spPr>
        <p:txBody>
          <a:bodyPr>
            <a:noAutofit/>
          </a:bodyPr>
          <a:lstStyle/>
          <a:p>
            <a:pPr marL="0" indent="0">
              <a:lnSpc>
                <a:spcPct val="130000"/>
              </a:lnSpc>
              <a:buNone/>
            </a:pPr>
            <a:r>
              <a:rPr lang="en-US" sz="2400" b="1" dirty="0"/>
              <a:t>Type-IV  DST analysis</a:t>
            </a:r>
          </a:p>
          <a:p>
            <a:pPr marL="0" indent="0">
              <a:lnSpc>
                <a:spcPct val="100000"/>
              </a:lnSpc>
              <a:spcBef>
                <a:spcPts val="600"/>
              </a:spcBef>
              <a:buNone/>
            </a:pPr>
            <a:r>
              <a:rPr lang="en-US" sz="1600" dirty="0"/>
              <a:t>The Type-IV DST analysis helps DOTs in estimating their operating costs for specific plow type(s) for a given plow route.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7" name="TextBox 6"/>
          <p:cNvSpPr txBox="1"/>
          <p:nvPr/>
        </p:nvSpPr>
        <p:spPr>
          <a:xfrm>
            <a:off x="681233" y="2998381"/>
            <a:ext cx="5554675" cy="830997"/>
          </a:xfrm>
          <a:prstGeom prst="rect">
            <a:avLst/>
          </a:prstGeom>
          <a:noFill/>
        </p:spPr>
        <p:txBody>
          <a:bodyPr wrap="square" rtlCol="0">
            <a:spAutoFit/>
          </a:bodyPr>
          <a:lstStyle/>
          <a:p>
            <a:r>
              <a:rPr lang="en-US" sz="1600" dirty="0"/>
              <a:t>For a Type-IV analysis, a DOT user simply enters a specific route and allots the plows, or group of plows they want to evaluate deployment to clear the route. </a:t>
            </a:r>
          </a:p>
        </p:txBody>
      </p:sp>
      <p:sp>
        <p:nvSpPr>
          <p:cNvPr id="9" name="TextBox 8"/>
          <p:cNvSpPr txBox="1"/>
          <p:nvPr/>
        </p:nvSpPr>
        <p:spPr>
          <a:xfrm>
            <a:off x="586486" y="5223402"/>
            <a:ext cx="5797826" cy="1323439"/>
          </a:xfrm>
          <a:prstGeom prst="rect">
            <a:avLst/>
          </a:prstGeom>
          <a:noFill/>
        </p:spPr>
        <p:txBody>
          <a:bodyPr wrap="square" rtlCol="0">
            <a:spAutoFit/>
          </a:bodyPr>
          <a:lstStyle/>
          <a:p>
            <a:r>
              <a:rPr lang="en-US" sz="1600" u="sng" dirty="0"/>
              <a:t>Note:</a:t>
            </a:r>
            <a:r>
              <a:rPr lang="en-US" sz="1600" dirty="0"/>
              <a:t> The intended plow grouping may not always rank as the most efficient in the calculation and therefore not appear on the user interface screen. In this case the user will need to navigate to the see full list data screen to view the intended plow grouping daily operating cost value.</a:t>
            </a:r>
          </a:p>
        </p:txBody>
      </p:sp>
      <p:sp>
        <p:nvSpPr>
          <p:cNvPr id="10" name="TextBox 9"/>
          <p:cNvSpPr txBox="1"/>
          <p:nvPr/>
        </p:nvSpPr>
        <p:spPr>
          <a:xfrm>
            <a:off x="6426953" y="2258428"/>
            <a:ext cx="1825419" cy="307777"/>
          </a:xfrm>
          <a:prstGeom prst="rect">
            <a:avLst/>
          </a:prstGeom>
          <a:noFill/>
        </p:spPr>
        <p:txBody>
          <a:bodyPr wrap="square" rtlCol="0">
            <a:spAutoFit/>
          </a:bodyPr>
          <a:lstStyle/>
          <a:p>
            <a:r>
              <a:rPr lang="en-US" sz="1400" b="1" dirty="0">
                <a:solidFill>
                  <a:schemeClr val="tx2"/>
                </a:solidFill>
              </a:rPr>
              <a:t>User Interface Screen</a:t>
            </a:r>
          </a:p>
        </p:txBody>
      </p:sp>
    </p:spTree>
    <p:extLst>
      <p:ext uri="{BB962C8B-B14F-4D97-AF65-F5344CB8AC3E}">
        <p14:creationId xmlns:p14="http://schemas.microsoft.com/office/powerpoint/2010/main" val="131161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sp>
        <p:nvSpPr>
          <p:cNvPr id="4" name="TextBox 3"/>
          <p:cNvSpPr txBox="1"/>
          <p:nvPr/>
        </p:nvSpPr>
        <p:spPr>
          <a:xfrm>
            <a:off x="2734056" y="1463040"/>
            <a:ext cx="6473952" cy="584775"/>
          </a:xfrm>
          <a:prstGeom prst="rect">
            <a:avLst/>
          </a:prstGeom>
          <a:solidFill>
            <a:schemeClr val="bg1"/>
          </a:solidFill>
          <a:ln w="57150">
            <a:noFill/>
          </a:ln>
        </p:spPr>
        <p:txBody>
          <a:bodyPr wrap="square" rtlCol="0">
            <a:spAutoFit/>
          </a:bodyPr>
          <a:lstStyle/>
          <a:p>
            <a:pPr algn="ctr"/>
            <a:r>
              <a:rPr lang="en-US" sz="3200" b="1" dirty="0"/>
              <a:t>End of DST User’s Guide Presentation</a:t>
            </a:r>
          </a:p>
        </p:txBody>
      </p:sp>
      <p:sp>
        <p:nvSpPr>
          <p:cNvPr id="6" name="Action Button: Custom 5">
            <a:hlinkClick r:id="rId2" action="ppaction://hlinksldjump" highlightClick="1">
              <a:snd r:embed="rId3" name="click.wav"/>
            </a:hlinkClick>
          </p:cNvPr>
          <p:cNvSpPr/>
          <p:nvPr/>
        </p:nvSpPr>
        <p:spPr>
          <a:xfrm>
            <a:off x="3930396" y="3017520"/>
            <a:ext cx="3688080" cy="1546860"/>
          </a:xfrm>
          <a:prstGeom prst="actionButtonBlank">
            <a:avLst/>
          </a:prstGeom>
          <a:solidFill>
            <a:schemeClr val="accent2"/>
          </a:solidFill>
          <a:ln w="69850" cmpd="tri">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Click here to return to Main Category Page</a:t>
            </a:r>
          </a:p>
        </p:txBody>
      </p:sp>
    </p:spTree>
    <p:extLst>
      <p:ext uri="{BB962C8B-B14F-4D97-AF65-F5344CB8AC3E}">
        <p14:creationId xmlns:p14="http://schemas.microsoft.com/office/powerpoint/2010/main" val="1064059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 DST General Description</a:t>
            </a:r>
          </a:p>
        </p:txBody>
      </p:sp>
      <p:sp>
        <p:nvSpPr>
          <p:cNvPr id="3" name="Content Placeholder 2"/>
          <p:cNvSpPr>
            <a:spLocks noGrp="1"/>
          </p:cNvSpPr>
          <p:nvPr>
            <p:ph idx="1"/>
          </p:nvPr>
        </p:nvSpPr>
        <p:spPr>
          <a:xfrm>
            <a:off x="728402" y="1133805"/>
            <a:ext cx="6127884" cy="1547406"/>
          </a:xfrm>
        </p:spPr>
        <p:txBody>
          <a:bodyPr>
            <a:noAutofit/>
          </a:bodyPr>
          <a:lstStyle/>
          <a:p>
            <a:pPr marL="0" indent="228600">
              <a:lnSpc>
                <a:spcPct val="130000"/>
              </a:lnSpc>
              <a:buNone/>
            </a:pPr>
            <a:r>
              <a:rPr lang="en-US" sz="2000" b="1" dirty="0"/>
              <a:t>Project description</a:t>
            </a:r>
          </a:p>
          <a:p>
            <a:pPr marL="0" indent="0">
              <a:lnSpc>
                <a:spcPct val="100000"/>
              </a:lnSpc>
              <a:spcBef>
                <a:spcPts val="0"/>
              </a:spcBef>
              <a:buNone/>
            </a:pPr>
            <a:r>
              <a:rPr lang="en-US" sz="1600" dirty="0"/>
              <a:t>Measuring the Efficiencies of Tow Plows and Wing Plows was a Clear Roads (CR) consortium Department of Transportation (DOT) pooled fund research project. This research was performed by the Advanced Highway Maintenance and Construction Technology (AHMCT) Research Center at the University of California-Davis.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6" name="Content Placeholder 2"/>
          <p:cNvSpPr txBox="1">
            <a:spLocks/>
          </p:cNvSpPr>
          <p:nvPr/>
        </p:nvSpPr>
        <p:spPr>
          <a:xfrm>
            <a:off x="728402" y="2921106"/>
            <a:ext cx="5900986" cy="348646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28600">
              <a:lnSpc>
                <a:spcPct val="100000"/>
              </a:lnSpc>
              <a:spcBef>
                <a:spcPts val="600"/>
              </a:spcBef>
              <a:buFont typeface="Arial" panose="020B0604020202020204" pitchFamily="34" charset="0"/>
              <a:buNone/>
            </a:pPr>
            <a:r>
              <a:rPr lang="en-US" sz="2000" b="1" dirty="0"/>
              <a:t>DST overview</a:t>
            </a:r>
          </a:p>
          <a:p>
            <a:pPr marL="0" indent="0">
              <a:lnSpc>
                <a:spcPct val="100000"/>
              </a:lnSpc>
              <a:spcBef>
                <a:spcPts val="0"/>
              </a:spcBef>
              <a:buNone/>
            </a:pPr>
            <a:r>
              <a:rPr lang="en-US" sz="1600" dirty="0"/>
              <a:t>The Decision Support Tool (DST) is an Excel program that quantitatively calculates highway snow plowing efficiencies and life cycle plow configuration costs based on real-world plowing data. It provides DOT users with an innovative method of analyzing both their current plow deployment strategies and project the potential cost benefits of new plow type procurements. The DST primarily consists of several cost and performance data libraries, a plow route configurator, and a user interface. The DST calculates plow efficiency  based on the customizable cost and performance data libraries and user-defined plow allotment and plow route. The DST analysis assists DOTs with calculating a return on investment of the designated plow types based on their state-specific costs and plow configurations. </a:t>
            </a:r>
            <a:endParaRPr lang="en-US" sz="1600" dirty="0">
              <a:cs typeface="Calibri"/>
            </a:endParaRPr>
          </a:p>
        </p:txBody>
      </p:sp>
      <p:sp>
        <p:nvSpPr>
          <p:cNvPr id="9" name="TextBox 8"/>
          <p:cNvSpPr txBox="1"/>
          <p:nvPr/>
        </p:nvSpPr>
        <p:spPr>
          <a:xfrm>
            <a:off x="6715297" y="1683221"/>
            <a:ext cx="1812706" cy="307777"/>
          </a:xfrm>
          <a:prstGeom prst="rect">
            <a:avLst/>
          </a:prstGeom>
          <a:noFill/>
        </p:spPr>
        <p:txBody>
          <a:bodyPr wrap="square" rtlCol="0">
            <a:spAutoFit/>
          </a:bodyPr>
          <a:lstStyle/>
          <a:p>
            <a:r>
              <a:rPr lang="en-US" sz="1400" b="1" dirty="0">
                <a:solidFill>
                  <a:schemeClr val="tx2"/>
                </a:solidFill>
              </a:rPr>
              <a:t>User Interface Screen</a:t>
            </a:r>
          </a:p>
        </p:txBody>
      </p:sp>
      <p:pic>
        <p:nvPicPr>
          <p:cNvPr id="8" name="Picture 7"/>
          <p:cNvPicPr>
            <a:picLocks noChangeAspect="1"/>
          </p:cNvPicPr>
          <p:nvPr/>
        </p:nvPicPr>
        <p:blipFill rotWithShape="1">
          <a:blip r:embed="rId4"/>
          <a:srcRect l="2231" t="12504" r="7505" b="3941"/>
          <a:stretch/>
        </p:blipFill>
        <p:spPr>
          <a:xfrm>
            <a:off x="6815220" y="1961345"/>
            <a:ext cx="5308251" cy="4736592"/>
          </a:xfrm>
          <a:prstGeom prst="rect">
            <a:avLst/>
          </a:prstGeom>
        </p:spPr>
      </p:pic>
    </p:spTree>
    <p:extLst>
      <p:ext uri="{BB962C8B-B14F-4D97-AF65-F5344CB8AC3E}">
        <p14:creationId xmlns:p14="http://schemas.microsoft.com/office/powerpoint/2010/main" val="1099274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 DST General Description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6" name="Rectangle 5"/>
          <p:cNvSpPr/>
          <p:nvPr/>
        </p:nvSpPr>
        <p:spPr>
          <a:xfrm>
            <a:off x="251161" y="966535"/>
            <a:ext cx="6422860" cy="892552"/>
          </a:xfrm>
          <a:prstGeom prst="rect">
            <a:avLst/>
          </a:prstGeom>
        </p:spPr>
        <p:txBody>
          <a:bodyPr wrap="square">
            <a:spAutoFit/>
          </a:bodyPr>
          <a:lstStyle/>
          <a:p>
            <a:pPr indent="228600"/>
            <a:r>
              <a:rPr lang="en-US" sz="2000" b="1" dirty="0"/>
              <a:t>How the DST works</a:t>
            </a:r>
          </a:p>
          <a:p>
            <a:pPr lvl="0"/>
            <a:r>
              <a:rPr lang="en-US" sz="1600" dirty="0"/>
              <a:t>The DST enables a user to quantitatively calculate the average costs of clearing a user-defined plow route from a user-supplied allotment of plows.</a:t>
            </a:r>
            <a:endParaRPr 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20744" y="5514388"/>
            <a:ext cx="4309552" cy="115819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02040" y="1850707"/>
            <a:ext cx="2672715" cy="1740149"/>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8155" y="5294629"/>
            <a:ext cx="1455317" cy="793809"/>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4210" y="3773139"/>
            <a:ext cx="1215754" cy="661807"/>
          </a:xfrm>
          <a:prstGeom prst="rect">
            <a:avLst/>
          </a:prstGeom>
        </p:spPr>
      </p:pic>
      <p:sp>
        <p:nvSpPr>
          <p:cNvPr id="8" name="TextBox 7"/>
          <p:cNvSpPr txBox="1"/>
          <p:nvPr/>
        </p:nvSpPr>
        <p:spPr>
          <a:xfrm>
            <a:off x="7716457" y="1031619"/>
            <a:ext cx="4378132" cy="738664"/>
          </a:xfrm>
          <a:prstGeom prst="rect">
            <a:avLst/>
          </a:prstGeom>
          <a:noFill/>
        </p:spPr>
        <p:txBody>
          <a:bodyPr wrap="square" rtlCol="0">
            <a:spAutoFit/>
          </a:bodyPr>
          <a:lstStyle/>
          <a:p>
            <a:r>
              <a:rPr lang="en-US" sz="1400" b="1" dirty="0"/>
              <a:t>Roadway Segments:</a:t>
            </a:r>
            <a:r>
              <a:rPr lang="en-US" sz="1400" dirty="0"/>
              <a:t> Sections of roadway between geometric nodes consisting of lanes and shoulders. Segment data library can be customized by the user.</a:t>
            </a:r>
          </a:p>
        </p:txBody>
      </p:sp>
      <p:sp>
        <p:nvSpPr>
          <p:cNvPr id="12" name="TextBox 11"/>
          <p:cNvSpPr txBox="1"/>
          <p:nvPr/>
        </p:nvSpPr>
        <p:spPr>
          <a:xfrm>
            <a:off x="44152" y="1977112"/>
            <a:ext cx="3246621" cy="523220"/>
          </a:xfrm>
          <a:prstGeom prst="rect">
            <a:avLst/>
          </a:prstGeom>
          <a:noFill/>
        </p:spPr>
        <p:txBody>
          <a:bodyPr wrap="square" rtlCol="0">
            <a:spAutoFit/>
          </a:bodyPr>
          <a:lstStyle/>
          <a:p>
            <a:r>
              <a:rPr lang="en-US" sz="1400" b="1" dirty="0"/>
              <a:t>Plow Allotment:</a:t>
            </a:r>
            <a:r>
              <a:rPr lang="en-US" sz="1400" dirty="0"/>
              <a:t> User selects plows to be utilized in the DST calculation</a:t>
            </a:r>
          </a:p>
        </p:txBody>
      </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38789" y="2682620"/>
            <a:ext cx="3621312" cy="1889380"/>
          </a:xfrm>
          <a:prstGeom prst="rect">
            <a:avLst/>
          </a:prstGeom>
        </p:spPr>
      </p:pic>
      <p:sp>
        <p:nvSpPr>
          <p:cNvPr id="14" name="TextBox 13"/>
          <p:cNvSpPr txBox="1"/>
          <p:nvPr/>
        </p:nvSpPr>
        <p:spPr>
          <a:xfrm>
            <a:off x="4083256" y="1895464"/>
            <a:ext cx="3826301" cy="738664"/>
          </a:xfrm>
          <a:prstGeom prst="rect">
            <a:avLst/>
          </a:prstGeom>
          <a:noFill/>
        </p:spPr>
        <p:txBody>
          <a:bodyPr wrap="square" rtlCol="0">
            <a:spAutoFit/>
          </a:bodyPr>
          <a:lstStyle/>
          <a:p>
            <a:r>
              <a:rPr lang="en-US" sz="1400" b="1" dirty="0"/>
              <a:t>Plow Route:</a:t>
            </a:r>
            <a:r>
              <a:rPr lang="en-US" sz="1400" dirty="0"/>
              <a:t> User creates plow route by selecting roadway segments and geometric nodes from data libraries</a:t>
            </a:r>
          </a:p>
        </p:txBody>
      </p:sp>
      <p:sp>
        <p:nvSpPr>
          <p:cNvPr id="15" name="TextBox 14"/>
          <p:cNvSpPr txBox="1"/>
          <p:nvPr/>
        </p:nvSpPr>
        <p:spPr>
          <a:xfrm>
            <a:off x="7652164" y="4679233"/>
            <a:ext cx="4378132" cy="984885"/>
          </a:xfrm>
          <a:prstGeom prst="rect">
            <a:avLst/>
          </a:prstGeom>
          <a:noFill/>
        </p:spPr>
        <p:txBody>
          <a:bodyPr wrap="square" rtlCol="0">
            <a:spAutoFit/>
          </a:bodyPr>
          <a:lstStyle/>
          <a:p>
            <a:r>
              <a:rPr lang="en-US" sz="1400" b="1" dirty="0"/>
              <a:t>Geometric Nodes:</a:t>
            </a:r>
            <a:r>
              <a:rPr lang="en-US" sz="1400" dirty="0"/>
              <a:t> Diverges or redirections in the roadway. The geometric node data library can be customized by the user.</a:t>
            </a:r>
          </a:p>
          <a:p>
            <a:endParaRPr lang="en-US" sz="1600" dirty="0"/>
          </a:p>
        </p:txBody>
      </p:sp>
      <p:sp>
        <p:nvSpPr>
          <p:cNvPr id="19" name="Rectangle 18"/>
          <p:cNvSpPr/>
          <p:nvPr/>
        </p:nvSpPr>
        <p:spPr>
          <a:xfrm>
            <a:off x="129540" y="2594004"/>
            <a:ext cx="1898211" cy="3594761"/>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1012" y="3053142"/>
            <a:ext cx="897243" cy="688659"/>
          </a:xfrm>
          <a:prstGeom prst="rect">
            <a:avLst/>
          </a:prstGeom>
        </p:spPr>
      </p:pic>
      <p:pic>
        <p:nvPicPr>
          <p:cNvPr id="21" name="Picture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6346" y="4469266"/>
            <a:ext cx="1294730" cy="791043"/>
          </a:xfrm>
          <a:prstGeom prst="rect">
            <a:avLst/>
          </a:prstGeom>
        </p:spPr>
      </p:pic>
      <p:pic>
        <p:nvPicPr>
          <p:cNvPr id="22" name="Picture 2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84210" y="2684125"/>
            <a:ext cx="853941" cy="655423"/>
          </a:xfrm>
          <a:prstGeom prst="rect">
            <a:avLst/>
          </a:prstGeom>
        </p:spPr>
      </p:pic>
      <p:pic>
        <p:nvPicPr>
          <p:cNvPr id="23" name="Picture 2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574557" y="4879206"/>
            <a:ext cx="2124057" cy="1917379"/>
          </a:xfrm>
          <a:prstGeom prst="rect">
            <a:avLst/>
          </a:prstGeom>
        </p:spPr>
      </p:pic>
      <p:sp>
        <p:nvSpPr>
          <p:cNvPr id="24" name="Down Arrow 23"/>
          <p:cNvSpPr/>
          <p:nvPr/>
        </p:nvSpPr>
        <p:spPr>
          <a:xfrm rot="2232861">
            <a:off x="3851012" y="4036246"/>
            <a:ext cx="301526" cy="611193"/>
          </a:xfrm>
          <a:prstGeom prst="downArrow">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p:cNvSpPr txBox="1"/>
          <p:nvPr/>
        </p:nvSpPr>
        <p:spPr>
          <a:xfrm>
            <a:off x="5144554" y="6154814"/>
            <a:ext cx="1256411" cy="307777"/>
          </a:xfrm>
          <a:prstGeom prst="rect">
            <a:avLst/>
          </a:prstGeom>
          <a:noFill/>
        </p:spPr>
        <p:txBody>
          <a:bodyPr wrap="square" rtlCol="0">
            <a:spAutoFit/>
          </a:bodyPr>
          <a:lstStyle/>
          <a:p>
            <a:r>
              <a:rPr lang="en-US" sz="1400" b="1" dirty="0"/>
              <a:t>DST Results</a:t>
            </a:r>
            <a:endParaRPr lang="en-US" sz="1400" dirty="0"/>
          </a:p>
        </p:txBody>
      </p:sp>
      <p:sp>
        <p:nvSpPr>
          <p:cNvPr id="9" name="TextBox 8"/>
          <p:cNvSpPr txBox="1"/>
          <p:nvPr/>
        </p:nvSpPr>
        <p:spPr>
          <a:xfrm>
            <a:off x="5343108" y="2861104"/>
            <a:ext cx="1200578" cy="261610"/>
          </a:xfrm>
          <a:prstGeom prst="rect">
            <a:avLst/>
          </a:prstGeom>
          <a:noFill/>
        </p:spPr>
        <p:txBody>
          <a:bodyPr wrap="square" rtlCol="0">
            <a:spAutoFit/>
          </a:bodyPr>
          <a:lstStyle/>
          <a:p>
            <a:r>
              <a:rPr lang="en-US" sz="1100" b="1" dirty="0"/>
              <a:t>Geometric Nodes</a:t>
            </a:r>
          </a:p>
        </p:txBody>
      </p:sp>
      <p:sp>
        <p:nvSpPr>
          <p:cNvPr id="29" name="TextBox 28"/>
          <p:cNvSpPr txBox="1"/>
          <p:nvPr/>
        </p:nvSpPr>
        <p:spPr>
          <a:xfrm>
            <a:off x="4568508" y="3956410"/>
            <a:ext cx="774600" cy="430887"/>
          </a:xfrm>
          <a:prstGeom prst="rect">
            <a:avLst/>
          </a:prstGeom>
          <a:noFill/>
        </p:spPr>
        <p:txBody>
          <a:bodyPr wrap="square" rtlCol="0">
            <a:spAutoFit/>
          </a:bodyPr>
          <a:lstStyle/>
          <a:p>
            <a:r>
              <a:rPr lang="en-US" sz="1100" b="1" dirty="0"/>
              <a:t>Roadway</a:t>
            </a:r>
          </a:p>
          <a:p>
            <a:r>
              <a:rPr lang="en-US" sz="1100" b="1" dirty="0"/>
              <a:t>Segments</a:t>
            </a:r>
          </a:p>
        </p:txBody>
      </p:sp>
      <p:cxnSp>
        <p:nvCxnSpPr>
          <p:cNvPr id="31" name="Straight Arrow Connector 30"/>
          <p:cNvCxnSpPr/>
          <p:nvPr/>
        </p:nvCxnSpPr>
        <p:spPr>
          <a:xfrm flipH="1">
            <a:off x="5042455" y="3034430"/>
            <a:ext cx="353662" cy="24228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3" name="Straight Arrow Connector 32"/>
          <p:cNvCxnSpPr/>
          <p:nvPr/>
        </p:nvCxnSpPr>
        <p:spPr>
          <a:xfrm flipV="1">
            <a:off x="5222749" y="3673936"/>
            <a:ext cx="385737" cy="34684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3" name="Down Arrow 42"/>
          <p:cNvSpPr/>
          <p:nvPr/>
        </p:nvSpPr>
        <p:spPr>
          <a:xfrm rot="18814439">
            <a:off x="2291551" y="4109038"/>
            <a:ext cx="313629" cy="611193"/>
          </a:xfrm>
          <a:prstGeom prst="downArrow">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Box 43"/>
          <p:cNvSpPr txBox="1"/>
          <p:nvPr/>
        </p:nvSpPr>
        <p:spPr>
          <a:xfrm>
            <a:off x="2661606" y="4605649"/>
            <a:ext cx="1319697" cy="307777"/>
          </a:xfrm>
          <a:prstGeom prst="rect">
            <a:avLst/>
          </a:prstGeom>
          <a:noFill/>
        </p:spPr>
        <p:txBody>
          <a:bodyPr wrap="square" rtlCol="0">
            <a:spAutoFit/>
          </a:bodyPr>
          <a:lstStyle/>
          <a:p>
            <a:r>
              <a:rPr lang="en-US" sz="1400" b="1" dirty="0"/>
              <a:t>User Interface</a:t>
            </a:r>
            <a:endParaRPr lang="en-US" sz="1400" dirty="0"/>
          </a:p>
        </p:txBody>
      </p:sp>
      <p:cxnSp>
        <p:nvCxnSpPr>
          <p:cNvPr id="45" name="Straight Arrow Connector 44"/>
          <p:cNvCxnSpPr/>
          <p:nvPr/>
        </p:nvCxnSpPr>
        <p:spPr>
          <a:xfrm flipH="1" flipV="1">
            <a:off x="4083256" y="6188765"/>
            <a:ext cx="1079500" cy="135326"/>
          </a:xfrm>
          <a:prstGeom prst="straightConnector1">
            <a:avLst/>
          </a:prstGeom>
          <a:ln w="31750">
            <a:tailEnd type="triangle"/>
          </a:ln>
        </p:spPr>
        <p:style>
          <a:lnRef idx="3">
            <a:schemeClr val="dk1"/>
          </a:lnRef>
          <a:fillRef idx="0">
            <a:schemeClr val="dk1"/>
          </a:fillRef>
          <a:effectRef idx="2">
            <a:schemeClr val="dk1"/>
          </a:effectRef>
          <a:fontRef idx="minor">
            <a:schemeClr val="tx1"/>
          </a:fontRef>
        </p:style>
      </p:cxnSp>
      <p:cxnSp>
        <p:nvCxnSpPr>
          <p:cNvPr id="48" name="Straight Arrow Connector 47"/>
          <p:cNvCxnSpPr/>
          <p:nvPr/>
        </p:nvCxnSpPr>
        <p:spPr>
          <a:xfrm flipH="1">
            <a:off x="4306664" y="6324091"/>
            <a:ext cx="856093" cy="307206"/>
          </a:xfrm>
          <a:prstGeom prst="straightConnector1">
            <a:avLst/>
          </a:prstGeom>
          <a:ln w="31750">
            <a:tailEnd type="triangle"/>
          </a:ln>
        </p:spPr>
        <p:style>
          <a:lnRef idx="3">
            <a:schemeClr val="dk1"/>
          </a:lnRef>
          <a:fillRef idx="0">
            <a:schemeClr val="dk1"/>
          </a:fillRef>
          <a:effectRef idx="2">
            <a:schemeClr val="dk1"/>
          </a:effectRef>
          <a:fontRef idx="minor">
            <a:schemeClr val="tx1"/>
          </a:fontRef>
        </p:style>
      </p:cxnSp>
      <p:sp>
        <p:nvSpPr>
          <p:cNvPr id="34" name="Down Arrow 33"/>
          <p:cNvSpPr/>
          <p:nvPr/>
        </p:nvSpPr>
        <p:spPr>
          <a:xfrm rot="4500278">
            <a:off x="8129769" y="3152321"/>
            <a:ext cx="288659" cy="611193"/>
          </a:xfrm>
          <a:prstGeom prst="downArrow">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Down Arrow 34"/>
          <p:cNvSpPr/>
          <p:nvPr/>
        </p:nvSpPr>
        <p:spPr>
          <a:xfrm rot="8238227">
            <a:off x="7001503" y="4563602"/>
            <a:ext cx="291135" cy="1174161"/>
          </a:xfrm>
          <a:prstGeom prst="downArrow">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3399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 DST General Description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6" name="Rectangle 5"/>
          <p:cNvSpPr/>
          <p:nvPr/>
        </p:nvSpPr>
        <p:spPr>
          <a:xfrm>
            <a:off x="251160" y="966535"/>
            <a:ext cx="6180120" cy="892552"/>
          </a:xfrm>
          <a:prstGeom prst="rect">
            <a:avLst/>
          </a:prstGeom>
        </p:spPr>
        <p:txBody>
          <a:bodyPr wrap="square">
            <a:spAutoFit/>
          </a:bodyPr>
          <a:lstStyle/>
          <a:p>
            <a:pPr indent="228600"/>
            <a:r>
              <a:rPr lang="en-US" sz="2000" b="1" dirty="0"/>
              <a:t>DST results – Measure of Plow Efficiency</a:t>
            </a:r>
          </a:p>
          <a:p>
            <a:pPr lvl="0"/>
            <a:r>
              <a:rPr lang="en-US" sz="1600" dirty="0"/>
              <a:t>The DST calculates the most cost efficient grouping of user-allotted plows to clear a user-defined plow route.</a:t>
            </a:r>
            <a:endParaRPr lang="en-US" sz="1400" dirty="0"/>
          </a:p>
        </p:txBody>
      </p:sp>
      <p:sp>
        <p:nvSpPr>
          <p:cNvPr id="8" name="TextBox 7"/>
          <p:cNvSpPr txBox="1"/>
          <p:nvPr/>
        </p:nvSpPr>
        <p:spPr>
          <a:xfrm>
            <a:off x="7046258" y="1084120"/>
            <a:ext cx="4819731" cy="954107"/>
          </a:xfrm>
          <a:prstGeom prst="rect">
            <a:avLst/>
          </a:prstGeom>
          <a:noFill/>
        </p:spPr>
        <p:txBody>
          <a:bodyPr wrap="square" rtlCol="0">
            <a:spAutoFit/>
          </a:bodyPr>
          <a:lstStyle/>
          <a:p>
            <a:r>
              <a:rPr lang="en-US" sz="1400" b="1" dirty="0"/>
              <a:t>See Full List:</a:t>
            </a:r>
            <a:r>
              <a:rPr lang="en-US" sz="1400" dirty="0"/>
              <a:t> For each plow instance the DST calculates a full list of daily operating costs in ascending order for all plow deployment permutations. Usually only the first few lines are the focus of interest.</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01941" y="2625908"/>
            <a:ext cx="3296754" cy="3830566"/>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281" y="4115730"/>
            <a:ext cx="7038330" cy="1299691"/>
          </a:xfrm>
          <a:prstGeom prst="rect">
            <a:avLst/>
          </a:prstGeom>
        </p:spPr>
      </p:pic>
      <p:sp>
        <p:nvSpPr>
          <p:cNvPr id="28" name="TextBox 27"/>
          <p:cNvSpPr txBox="1"/>
          <p:nvPr/>
        </p:nvSpPr>
        <p:spPr>
          <a:xfrm>
            <a:off x="7836873" y="2375614"/>
            <a:ext cx="3238500" cy="307777"/>
          </a:xfrm>
          <a:prstGeom prst="rect">
            <a:avLst/>
          </a:prstGeom>
          <a:noFill/>
        </p:spPr>
        <p:txBody>
          <a:bodyPr wrap="square" rtlCol="0">
            <a:spAutoFit/>
          </a:bodyPr>
          <a:lstStyle/>
          <a:p>
            <a:r>
              <a:rPr lang="en-US" sz="1400" b="1" dirty="0">
                <a:solidFill>
                  <a:schemeClr val="tx2"/>
                </a:solidFill>
              </a:rPr>
              <a:t>Through Lanes Cleared Right Data Screen</a:t>
            </a:r>
          </a:p>
        </p:txBody>
      </p:sp>
      <p:sp>
        <p:nvSpPr>
          <p:cNvPr id="29" name="TextBox 28"/>
          <p:cNvSpPr txBox="1"/>
          <p:nvPr/>
        </p:nvSpPr>
        <p:spPr>
          <a:xfrm>
            <a:off x="251160" y="5646921"/>
            <a:ext cx="6400800" cy="738664"/>
          </a:xfrm>
          <a:prstGeom prst="rect">
            <a:avLst/>
          </a:prstGeom>
          <a:noFill/>
        </p:spPr>
        <p:txBody>
          <a:bodyPr wrap="square" rtlCol="0">
            <a:spAutoFit/>
          </a:bodyPr>
          <a:lstStyle/>
          <a:p>
            <a:r>
              <a:rPr lang="en-US" sz="1400" dirty="0"/>
              <a:t>When analyzing a plow route containing multiple plow instances, the user may need to examine the detailed cost data and consult a DOT’s specific plowing procedures when determining the most efficient group of plows to deploy.</a:t>
            </a:r>
          </a:p>
        </p:txBody>
      </p:sp>
      <p:sp>
        <p:nvSpPr>
          <p:cNvPr id="3" name="TextBox 2"/>
          <p:cNvSpPr txBox="1"/>
          <p:nvPr/>
        </p:nvSpPr>
        <p:spPr>
          <a:xfrm>
            <a:off x="300840" y="1985616"/>
            <a:ext cx="6080760" cy="1815882"/>
          </a:xfrm>
          <a:prstGeom prst="rect">
            <a:avLst/>
          </a:prstGeom>
          <a:noFill/>
        </p:spPr>
        <p:txBody>
          <a:bodyPr wrap="square" rtlCol="0">
            <a:spAutoFit/>
          </a:bodyPr>
          <a:lstStyle/>
          <a:p>
            <a:pPr lvl="0"/>
            <a:r>
              <a:rPr lang="en-US" sz="1400" dirty="0"/>
              <a:t>The DST calculates the daily operating cost for every permutation of the allotted plow combinations necessary to clear the entire width of the user-defined plow route at its </a:t>
            </a:r>
            <a:r>
              <a:rPr lang="en-US" sz="1400" dirty="0">
                <a:solidFill>
                  <a:schemeClr val="accent2"/>
                </a:solidFill>
              </a:rPr>
              <a:t>widest point</a:t>
            </a:r>
            <a:r>
              <a:rPr lang="en-US" sz="1400" dirty="0"/>
              <a:t>. The DST makes separate calculations for each of the four plowing functional instances as to how each plow will utilized:</a:t>
            </a:r>
          </a:p>
          <a:p>
            <a:pPr lvl="0"/>
            <a:r>
              <a:rPr lang="en-US" sz="1400" dirty="0"/>
              <a:t>     1) </a:t>
            </a:r>
            <a:r>
              <a:rPr lang="en-US" sz="1400" dirty="0">
                <a:solidFill>
                  <a:srgbClr val="7030A0"/>
                </a:solidFill>
              </a:rPr>
              <a:t>Through lanes cleared right</a:t>
            </a:r>
          </a:p>
          <a:p>
            <a:pPr lvl="0"/>
            <a:r>
              <a:rPr lang="en-US" sz="1400" dirty="0"/>
              <a:t>     2) </a:t>
            </a:r>
            <a:r>
              <a:rPr lang="en-US" sz="1400" dirty="0">
                <a:solidFill>
                  <a:srgbClr val="7030A0"/>
                </a:solidFill>
              </a:rPr>
              <a:t>Through lanes cleared left</a:t>
            </a:r>
          </a:p>
          <a:p>
            <a:pPr lvl="0"/>
            <a:r>
              <a:rPr lang="en-US" sz="1400" dirty="0"/>
              <a:t>     3) </a:t>
            </a:r>
            <a:r>
              <a:rPr lang="en-US" sz="1400" dirty="0">
                <a:solidFill>
                  <a:srgbClr val="FF0000"/>
                </a:solidFill>
              </a:rPr>
              <a:t>Diverge lanes cleared right</a:t>
            </a:r>
          </a:p>
          <a:p>
            <a:pPr lvl="0"/>
            <a:r>
              <a:rPr lang="en-US" sz="1400" dirty="0"/>
              <a:t>     4) </a:t>
            </a:r>
            <a:r>
              <a:rPr lang="en-US" sz="1400" dirty="0">
                <a:solidFill>
                  <a:srgbClr val="FF0000"/>
                </a:solidFill>
              </a:rPr>
              <a:t>Diverge lanes cleared left</a:t>
            </a:r>
          </a:p>
        </p:txBody>
      </p:sp>
      <p:cxnSp>
        <p:nvCxnSpPr>
          <p:cNvPr id="10" name="Straight Connector 9"/>
          <p:cNvCxnSpPr/>
          <p:nvPr/>
        </p:nvCxnSpPr>
        <p:spPr>
          <a:xfrm>
            <a:off x="3535680" y="3867573"/>
            <a:ext cx="13547" cy="1679787"/>
          </a:xfrm>
          <a:prstGeom prst="line">
            <a:avLst/>
          </a:prstGeom>
          <a:ln w="2540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 name="TextBox 10"/>
          <p:cNvSpPr txBox="1"/>
          <p:nvPr/>
        </p:nvSpPr>
        <p:spPr>
          <a:xfrm>
            <a:off x="3535051" y="3545677"/>
            <a:ext cx="1258277" cy="338554"/>
          </a:xfrm>
          <a:prstGeom prst="rect">
            <a:avLst/>
          </a:prstGeom>
          <a:solidFill>
            <a:schemeClr val="bg1"/>
          </a:solidFill>
          <a:ln w="15875">
            <a:solidFill>
              <a:schemeClr val="accent2"/>
            </a:solidFill>
          </a:ln>
        </p:spPr>
        <p:txBody>
          <a:bodyPr wrap="square" rtlCol="0">
            <a:spAutoFit/>
          </a:bodyPr>
          <a:lstStyle/>
          <a:p>
            <a:pPr algn="ctr"/>
            <a:r>
              <a:rPr lang="en-US" sz="1600" dirty="0">
                <a:solidFill>
                  <a:schemeClr val="accent2"/>
                </a:solidFill>
              </a:rPr>
              <a:t>Widest Point</a:t>
            </a:r>
          </a:p>
        </p:txBody>
      </p:sp>
      <p:cxnSp>
        <p:nvCxnSpPr>
          <p:cNvPr id="12" name="Straight Arrow Connector 11"/>
          <p:cNvCxnSpPr/>
          <p:nvPr/>
        </p:nvCxnSpPr>
        <p:spPr>
          <a:xfrm flipV="1">
            <a:off x="1023042" y="4572000"/>
            <a:ext cx="2181885" cy="9053"/>
          </a:xfrm>
          <a:prstGeom prst="straightConnector1">
            <a:avLst/>
          </a:prstGeom>
          <a:ln w="38100" cap="flat" cmpd="sng" algn="ctr">
            <a:solidFill>
              <a:srgbClr val="7030A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4" name="Straight Arrow Connector 13"/>
          <p:cNvCxnSpPr/>
          <p:nvPr/>
        </p:nvCxnSpPr>
        <p:spPr>
          <a:xfrm flipV="1">
            <a:off x="4381877" y="4572000"/>
            <a:ext cx="2344848" cy="9053"/>
          </a:xfrm>
          <a:prstGeom prst="straightConnector1">
            <a:avLst/>
          </a:prstGeom>
          <a:ln w="38100" cap="flat" cmpd="sng" algn="ctr">
            <a:solidFill>
              <a:srgbClr val="7030A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6" name="Straight Arrow Connector 15"/>
          <p:cNvCxnSpPr/>
          <p:nvPr/>
        </p:nvCxnSpPr>
        <p:spPr>
          <a:xfrm>
            <a:off x="1240325" y="4843604"/>
            <a:ext cx="1376126" cy="135802"/>
          </a:xfrm>
          <a:prstGeom prst="straightConnector1">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9" name="Straight Arrow Connector 18"/>
          <p:cNvCxnSpPr/>
          <p:nvPr/>
        </p:nvCxnSpPr>
        <p:spPr>
          <a:xfrm flipV="1">
            <a:off x="4164189" y="4765575"/>
            <a:ext cx="1390112" cy="240990"/>
          </a:xfrm>
          <a:prstGeom prst="straightConnector1">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1" name="TextBox 20"/>
          <p:cNvSpPr txBox="1"/>
          <p:nvPr/>
        </p:nvSpPr>
        <p:spPr>
          <a:xfrm>
            <a:off x="5234768" y="4109368"/>
            <a:ext cx="1491957" cy="338554"/>
          </a:xfrm>
          <a:prstGeom prst="rect">
            <a:avLst/>
          </a:prstGeom>
          <a:solidFill>
            <a:schemeClr val="bg1"/>
          </a:solidFill>
          <a:ln w="28575">
            <a:solidFill>
              <a:srgbClr val="7030A0"/>
            </a:solidFill>
          </a:ln>
        </p:spPr>
        <p:txBody>
          <a:bodyPr wrap="square" rtlCol="0">
            <a:spAutoFit/>
          </a:bodyPr>
          <a:lstStyle/>
          <a:p>
            <a:pPr algn="ctr"/>
            <a:r>
              <a:rPr lang="en-US" sz="1600" dirty="0">
                <a:solidFill>
                  <a:srgbClr val="7030A0"/>
                </a:solidFill>
              </a:rPr>
              <a:t>Through</a:t>
            </a:r>
            <a:r>
              <a:rPr lang="en-US" sz="1600" dirty="0">
                <a:solidFill>
                  <a:schemeClr val="accent6">
                    <a:lumMod val="50000"/>
                  </a:schemeClr>
                </a:solidFill>
              </a:rPr>
              <a:t> </a:t>
            </a:r>
            <a:r>
              <a:rPr lang="en-US" sz="1600" dirty="0">
                <a:solidFill>
                  <a:srgbClr val="7030A0"/>
                </a:solidFill>
              </a:rPr>
              <a:t>Lanes</a:t>
            </a:r>
          </a:p>
        </p:txBody>
      </p:sp>
      <p:sp>
        <p:nvSpPr>
          <p:cNvPr id="24" name="TextBox 23"/>
          <p:cNvSpPr txBox="1"/>
          <p:nvPr/>
        </p:nvSpPr>
        <p:spPr>
          <a:xfrm>
            <a:off x="4724444" y="5068787"/>
            <a:ext cx="1350432" cy="338554"/>
          </a:xfrm>
          <a:prstGeom prst="rect">
            <a:avLst/>
          </a:prstGeom>
          <a:solidFill>
            <a:schemeClr val="bg1"/>
          </a:solidFill>
          <a:ln w="28575">
            <a:solidFill>
              <a:srgbClr val="FF0000"/>
            </a:solidFill>
          </a:ln>
        </p:spPr>
        <p:txBody>
          <a:bodyPr wrap="square" rtlCol="0">
            <a:spAutoFit/>
          </a:bodyPr>
          <a:lstStyle/>
          <a:p>
            <a:pPr algn="ctr"/>
            <a:r>
              <a:rPr lang="en-US" sz="1600" dirty="0">
                <a:solidFill>
                  <a:srgbClr val="FF0000"/>
                </a:solidFill>
              </a:rPr>
              <a:t>Diverge</a:t>
            </a:r>
            <a:r>
              <a:rPr lang="en-US" sz="1600" dirty="0"/>
              <a:t> </a:t>
            </a:r>
            <a:r>
              <a:rPr lang="en-US" sz="1600" dirty="0">
                <a:solidFill>
                  <a:srgbClr val="FF0000"/>
                </a:solidFill>
              </a:rPr>
              <a:t>Lanes</a:t>
            </a:r>
          </a:p>
        </p:txBody>
      </p:sp>
    </p:spTree>
    <p:extLst>
      <p:ext uri="{BB962C8B-B14F-4D97-AF65-F5344CB8AC3E}">
        <p14:creationId xmlns:p14="http://schemas.microsoft.com/office/powerpoint/2010/main" val="337212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a:srcRect l="6875" t="75165" r="25240" b="4607"/>
          <a:stretch/>
        </p:blipFill>
        <p:spPr>
          <a:xfrm>
            <a:off x="1561449" y="3422179"/>
            <a:ext cx="7353805" cy="2112264"/>
          </a:xfrm>
          <a:prstGeom prst="rect">
            <a:avLst/>
          </a:prstGeom>
        </p:spPr>
      </p:pic>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 DST General Description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6" name="Rectangle 5"/>
          <p:cNvSpPr/>
          <p:nvPr/>
        </p:nvSpPr>
        <p:spPr>
          <a:xfrm>
            <a:off x="1483611" y="2046587"/>
            <a:ext cx="6553832" cy="892552"/>
          </a:xfrm>
          <a:prstGeom prst="rect">
            <a:avLst/>
          </a:prstGeom>
        </p:spPr>
        <p:txBody>
          <a:bodyPr wrap="square">
            <a:spAutoFit/>
          </a:bodyPr>
          <a:lstStyle/>
          <a:p>
            <a:pPr indent="228600"/>
            <a:r>
              <a:rPr lang="en-US" sz="2000" b="1" dirty="0"/>
              <a:t>DST results – Life Cycle Costs</a:t>
            </a:r>
          </a:p>
          <a:p>
            <a:pPr lvl="0"/>
            <a:r>
              <a:rPr lang="en-US" sz="1600" dirty="0"/>
              <a:t>The DST calculates plow life cycle cost for each of the six designated plow types over a user-defined duration provided for direct comparison purposes. </a:t>
            </a:r>
          </a:p>
        </p:txBody>
      </p:sp>
      <p:sp>
        <p:nvSpPr>
          <p:cNvPr id="7" name="TextBox 6"/>
          <p:cNvSpPr txBox="1"/>
          <p:nvPr/>
        </p:nvSpPr>
        <p:spPr>
          <a:xfrm>
            <a:off x="1483611" y="3112116"/>
            <a:ext cx="1825419" cy="307777"/>
          </a:xfrm>
          <a:prstGeom prst="rect">
            <a:avLst/>
          </a:prstGeom>
          <a:noFill/>
        </p:spPr>
        <p:txBody>
          <a:bodyPr wrap="square" rtlCol="0">
            <a:spAutoFit/>
          </a:bodyPr>
          <a:lstStyle/>
          <a:p>
            <a:r>
              <a:rPr lang="en-US" sz="1400" b="1" dirty="0">
                <a:solidFill>
                  <a:schemeClr val="tx2"/>
                </a:solidFill>
              </a:rPr>
              <a:t>User Interface Screen</a:t>
            </a:r>
          </a:p>
        </p:txBody>
      </p:sp>
    </p:spTree>
    <p:extLst>
      <p:ext uri="{BB962C8B-B14F-4D97-AF65-F5344CB8AC3E}">
        <p14:creationId xmlns:p14="http://schemas.microsoft.com/office/powerpoint/2010/main" val="165049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294" y="249381"/>
            <a:ext cx="6861386" cy="482140"/>
          </a:xfrm>
          <a:solidFill>
            <a:schemeClr val="accent5">
              <a:lumMod val="50000"/>
            </a:schemeClr>
          </a:solidFill>
        </p:spPr>
        <p:txBody>
          <a:bodyPr>
            <a:noAutofit/>
          </a:bodyPr>
          <a:lstStyle/>
          <a:p>
            <a:pPr algn="ctr"/>
            <a:r>
              <a:rPr lang="en-US" sz="3200" dirty="0">
                <a:solidFill>
                  <a:schemeClr val="accent4"/>
                </a:solidFill>
              </a:rPr>
              <a:t> DST General Description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273" y="163765"/>
            <a:ext cx="2616352" cy="6736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621" y="249380"/>
            <a:ext cx="1828368" cy="588018"/>
          </a:xfrm>
          <a:prstGeom prst="rect">
            <a:avLst/>
          </a:prstGeom>
        </p:spPr>
      </p:pic>
      <p:sp>
        <p:nvSpPr>
          <p:cNvPr id="6" name="Rectangle 5"/>
          <p:cNvSpPr/>
          <p:nvPr/>
        </p:nvSpPr>
        <p:spPr>
          <a:xfrm>
            <a:off x="542441" y="1498110"/>
            <a:ext cx="10965051" cy="3708708"/>
          </a:xfrm>
          <a:prstGeom prst="rect">
            <a:avLst/>
          </a:prstGeom>
        </p:spPr>
        <p:txBody>
          <a:bodyPr wrap="square">
            <a:spAutoFit/>
          </a:bodyPr>
          <a:lstStyle/>
          <a:p>
            <a:pPr indent="228600">
              <a:lnSpc>
                <a:spcPct val="130000"/>
              </a:lnSpc>
            </a:pPr>
            <a:r>
              <a:rPr lang="en-US" sz="2000" b="1" dirty="0"/>
              <a:t>What the DST does</a:t>
            </a:r>
          </a:p>
          <a:p>
            <a:pPr marL="285750" lvl="0" indent="-285750">
              <a:spcBef>
                <a:spcPts val="600"/>
              </a:spcBef>
              <a:spcAft>
                <a:spcPts val="600"/>
              </a:spcAft>
              <a:buFont typeface="Wingdings" panose="05000000000000000000" pitchFamily="2" charset="2"/>
              <a:buChar char="§"/>
            </a:pPr>
            <a:r>
              <a:rPr lang="en-US" sz="1600" dirty="0"/>
              <a:t>Ranks cost efficiency of plow types and groups of plow types necessary to clear the full width of a specific plow route.</a:t>
            </a:r>
          </a:p>
          <a:p>
            <a:pPr marL="285750" lvl="0" indent="-285750">
              <a:spcBef>
                <a:spcPts val="600"/>
              </a:spcBef>
              <a:spcAft>
                <a:spcPts val="600"/>
              </a:spcAft>
              <a:buFont typeface="Wingdings" panose="05000000000000000000" pitchFamily="2" charset="2"/>
              <a:buChar char="§"/>
            </a:pPr>
            <a:r>
              <a:rPr lang="en-US" sz="1600" dirty="0"/>
              <a:t>Analysis data is normalized to support direct comparisons between plow type efficiencies.</a:t>
            </a:r>
          </a:p>
          <a:p>
            <a:pPr marL="285750" lvl="0" indent="-285750">
              <a:spcBef>
                <a:spcPts val="600"/>
              </a:spcBef>
              <a:spcAft>
                <a:spcPts val="600"/>
              </a:spcAft>
              <a:buFont typeface="Wingdings" panose="05000000000000000000" pitchFamily="2" charset="2"/>
              <a:buChar char="§"/>
            </a:pPr>
            <a:r>
              <a:rPr lang="en-US" sz="1600" dirty="0"/>
              <a:t>User can create custom-defined plow route containing user-defined roadway segments and roadway geometrics.</a:t>
            </a:r>
          </a:p>
          <a:p>
            <a:pPr marL="285750" lvl="0" indent="-285750">
              <a:spcBef>
                <a:spcPts val="600"/>
              </a:spcBef>
              <a:spcAft>
                <a:spcPts val="600"/>
              </a:spcAft>
              <a:buFont typeface="Wingdings" panose="05000000000000000000" pitchFamily="2" charset="2"/>
              <a:buChar char="§"/>
            </a:pPr>
            <a:r>
              <a:rPr lang="en-US" sz="1600" dirty="0"/>
              <a:t>User can configure custom plow configurations based on designated plow types.</a:t>
            </a:r>
          </a:p>
          <a:p>
            <a:pPr marL="285750" lvl="0" indent="-285750">
              <a:spcBef>
                <a:spcPts val="600"/>
              </a:spcBef>
              <a:spcAft>
                <a:spcPts val="600"/>
              </a:spcAft>
              <a:buFont typeface="Wingdings" panose="05000000000000000000" pitchFamily="2" charset="2"/>
              <a:buChar char="§"/>
            </a:pPr>
            <a:r>
              <a:rPr lang="en-US" sz="1600" dirty="0"/>
              <a:t>User can customize the plow cost, performance, and service data for the configured plows.</a:t>
            </a:r>
          </a:p>
          <a:p>
            <a:pPr marL="285750" lvl="0" indent="-285750">
              <a:spcBef>
                <a:spcPts val="600"/>
              </a:spcBef>
              <a:spcAft>
                <a:spcPts val="600"/>
              </a:spcAft>
              <a:buFont typeface="Wingdings" panose="05000000000000000000" pitchFamily="2" charset="2"/>
              <a:buChar char="§"/>
            </a:pPr>
            <a:r>
              <a:rPr lang="en-US" sz="1600" dirty="0"/>
              <a:t>User allocates the types and quantities of user-defined plow configuration(s) to be utilized in the plow efficiency analysis comparison.</a:t>
            </a:r>
          </a:p>
          <a:p>
            <a:pPr marL="285750" lvl="0" indent="-285750">
              <a:spcBef>
                <a:spcPts val="600"/>
              </a:spcBef>
              <a:spcAft>
                <a:spcPts val="600"/>
              </a:spcAft>
              <a:buFont typeface="Wingdings" panose="05000000000000000000" pitchFamily="2" charset="2"/>
              <a:buChar char="§"/>
            </a:pPr>
            <a:r>
              <a:rPr lang="en-US" sz="1600" dirty="0"/>
              <a:t>DS Tool calculates the average time required to plow the user-defined plow route based on the speed of the slowest plow and the total route length.</a:t>
            </a:r>
          </a:p>
        </p:txBody>
      </p:sp>
    </p:spTree>
    <p:extLst>
      <p:ext uri="{BB962C8B-B14F-4D97-AF65-F5344CB8AC3E}">
        <p14:creationId xmlns:p14="http://schemas.microsoft.com/office/powerpoint/2010/main" val="984893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8622</TotalTime>
  <Words>4395</Words>
  <Application>Microsoft Office PowerPoint</Application>
  <PresentationFormat>Widescreen</PresentationFormat>
  <Paragraphs>294</Paragraphs>
  <Slides>46</Slides>
  <Notes>0</Notes>
  <HiddenSlides>0</HiddenSlides>
  <MMClips>8</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Calibri</vt:lpstr>
      <vt:lpstr>Calibri Light</vt:lpstr>
      <vt:lpstr>Wingdings</vt:lpstr>
      <vt:lpstr>Office Theme</vt:lpstr>
      <vt:lpstr>Measuring the Efficiencies of Tow Plows and Wing Plows</vt:lpstr>
      <vt:lpstr>User's Guide Viewing</vt:lpstr>
      <vt:lpstr>Decision Support Tool (DST) User’s Guide Categories</vt:lpstr>
      <vt:lpstr>PowerPoint Presentation</vt:lpstr>
      <vt:lpstr> DST General Description</vt:lpstr>
      <vt:lpstr> DST General Description</vt:lpstr>
      <vt:lpstr> DST General Description</vt:lpstr>
      <vt:lpstr> DST General Description</vt:lpstr>
      <vt:lpstr> DST General Description</vt:lpstr>
      <vt:lpstr> DST General Description</vt:lpstr>
      <vt:lpstr> DST General Description</vt:lpstr>
      <vt:lpstr>PowerPoint Presentation</vt:lpstr>
      <vt:lpstr>DST Installation Guide</vt:lpstr>
      <vt:lpstr>DST Installation Guide</vt:lpstr>
      <vt:lpstr>DST Installation Guide</vt:lpstr>
      <vt:lpstr>PowerPoint Presentation</vt:lpstr>
      <vt:lpstr>DST Program Overview</vt:lpstr>
      <vt:lpstr>DST Program Overview</vt:lpstr>
      <vt:lpstr>DST Program Overview</vt:lpstr>
      <vt:lpstr>DST Program Overview</vt:lpstr>
      <vt:lpstr>DST Program Overview</vt:lpstr>
      <vt:lpstr>DST Program Overview</vt:lpstr>
      <vt:lpstr>DST Program Overview</vt:lpstr>
      <vt:lpstr>PowerPoint Presentation</vt:lpstr>
      <vt:lpstr>DST Plow Cost and Performance Data</vt:lpstr>
      <vt:lpstr>DST Plow Cost and Performance Data</vt:lpstr>
      <vt:lpstr>DST Plow Cost and Performance Data</vt:lpstr>
      <vt:lpstr>PowerPoint Presentation</vt:lpstr>
      <vt:lpstr>DST Plow Route Data</vt:lpstr>
      <vt:lpstr>DST Plow Route Data</vt:lpstr>
      <vt:lpstr>DST Plow Route Data</vt:lpstr>
      <vt:lpstr>PowerPoint Presentation</vt:lpstr>
      <vt:lpstr>Running DST Analyses</vt:lpstr>
      <vt:lpstr>Running DST Analyses</vt:lpstr>
      <vt:lpstr>Running DST Analyses</vt:lpstr>
      <vt:lpstr>PowerPoint Presentation</vt:lpstr>
      <vt:lpstr>DOT Applications</vt:lpstr>
      <vt:lpstr>DOT Applications</vt:lpstr>
      <vt:lpstr>DOT Applications</vt:lpstr>
      <vt:lpstr>DOT Applications</vt:lpstr>
      <vt:lpstr>DOT Applications</vt:lpstr>
      <vt:lpstr>DOT Applications</vt:lpstr>
      <vt:lpstr>DOT Applications</vt:lpstr>
      <vt:lpstr>DOT Applications</vt:lpstr>
      <vt:lpstr>DOT Applications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ksyen</dc:creator>
  <cp:lastModifiedBy>Greg Waidley</cp:lastModifiedBy>
  <cp:revision>456</cp:revision>
  <cp:lastPrinted>2021-02-12T16:48:46Z</cp:lastPrinted>
  <dcterms:created xsi:type="dcterms:W3CDTF">2018-05-01T19:14:19Z</dcterms:created>
  <dcterms:modified xsi:type="dcterms:W3CDTF">2022-01-28T19:34:32Z</dcterms:modified>
</cp:coreProperties>
</file>